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91"/>
  </p:notesMasterIdLst>
  <p:sldIdLst>
    <p:sldId id="360" r:id="rId4"/>
    <p:sldId id="362" r:id="rId5"/>
    <p:sldId id="361" r:id="rId6"/>
    <p:sldId id="357"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412" r:id="rId22"/>
    <p:sldId id="377" r:id="rId23"/>
    <p:sldId id="378" r:id="rId24"/>
    <p:sldId id="379" r:id="rId25"/>
    <p:sldId id="380" r:id="rId26"/>
    <p:sldId id="381" r:id="rId27"/>
    <p:sldId id="382" r:id="rId28"/>
    <p:sldId id="383" r:id="rId29"/>
    <p:sldId id="384" r:id="rId30"/>
    <p:sldId id="413" r:id="rId31"/>
    <p:sldId id="385" r:id="rId32"/>
    <p:sldId id="386" r:id="rId33"/>
    <p:sldId id="387" r:id="rId34"/>
    <p:sldId id="388" r:id="rId35"/>
    <p:sldId id="389" r:id="rId36"/>
    <p:sldId id="390" r:id="rId37"/>
    <p:sldId id="391" r:id="rId38"/>
    <p:sldId id="414" r:id="rId39"/>
    <p:sldId id="415" r:id="rId40"/>
    <p:sldId id="392" r:id="rId41"/>
    <p:sldId id="393" r:id="rId42"/>
    <p:sldId id="394" r:id="rId43"/>
    <p:sldId id="395" r:id="rId44"/>
    <p:sldId id="396" r:id="rId45"/>
    <p:sldId id="397" r:id="rId46"/>
    <p:sldId id="416" r:id="rId47"/>
    <p:sldId id="398" r:id="rId48"/>
    <p:sldId id="399" r:id="rId49"/>
    <p:sldId id="417" r:id="rId50"/>
    <p:sldId id="400" r:id="rId51"/>
    <p:sldId id="401" r:id="rId52"/>
    <p:sldId id="402" r:id="rId53"/>
    <p:sldId id="403" r:id="rId54"/>
    <p:sldId id="404" r:id="rId55"/>
    <p:sldId id="405" r:id="rId56"/>
    <p:sldId id="418" r:id="rId57"/>
    <p:sldId id="406" r:id="rId58"/>
    <p:sldId id="407" r:id="rId59"/>
    <p:sldId id="323" r:id="rId60"/>
    <p:sldId id="419" r:id="rId61"/>
    <p:sldId id="408" r:id="rId62"/>
    <p:sldId id="409" r:id="rId63"/>
    <p:sldId id="410" r:id="rId64"/>
    <p:sldId id="411" r:id="rId65"/>
    <p:sldId id="420" r:id="rId66"/>
    <p:sldId id="421" r:id="rId67"/>
    <p:sldId id="422" r:id="rId68"/>
    <p:sldId id="423" r:id="rId69"/>
    <p:sldId id="424" r:id="rId70"/>
    <p:sldId id="425" r:id="rId71"/>
    <p:sldId id="426" r:id="rId72"/>
    <p:sldId id="443" r:id="rId73"/>
    <p:sldId id="427" r:id="rId74"/>
    <p:sldId id="428" r:id="rId75"/>
    <p:sldId id="429" r:id="rId76"/>
    <p:sldId id="444" r:id="rId77"/>
    <p:sldId id="430" r:id="rId78"/>
    <p:sldId id="431" r:id="rId79"/>
    <p:sldId id="432" r:id="rId80"/>
    <p:sldId id="433" r:id="rId81"/>
    <p:sldId id="434" r:id="rId82"/>
    <p:sldId id="435" r:id="rId83"/>
    <p:sldId id="436" r:id="rId84"/>
    <p:sldId id="437" r:id="rId85"/>
    <p:sldId id="438" r:id="rId86"/>
    <p:sldId id="439" r:id="rId87"/>
    <p:sldId id="445" r:id="rId88"/>
    <p:sldId id="446" r:id="rId89"/>
    <p:sldId id="346"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showGuides="1">
      <p:cViewPr varScale="1">
        <p:scale>
          <a:sx n="87" d="100"/>
          <a:sy n="87" d="100"/>
        </p:scale>
        <p:origin x="1224"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6/11/23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2378E49D-65AE-4D04-8461-65932C231A8C}"/>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4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371CC08-7ED8-444C-AD50-E4F0B0AEC74E}"/>
              </a:ext>
            </a:extLst>
          </p:cNvPr>
          <p:cNvSpPr>
            <a:spLocks noGrp="1"/>
          </p:cNvSpPr>
          <p:nvPr>
            <p:ph type="pic" sz="quarter" idx="42" hasCustomPrompt="1"/>
          </p:nvPr>
        </p:nvSpPr>
        <p:spPr>
          <a:xfrm>
            <a:off x="4518837" y="1259959"/>
            <a:ext cx="7673163" cy="4338083"/>
          </a:xfrm>
          <a:prstGeom prst="rect">
            <a:avLst/>
          </a:prstGeom>
          <a:solidFill>
            <a:schemeClr val="bg1">
              <a:lumMod val="95000"/>
            </a:schemeClr>
          </a:solidFill>
          <a:ln w="25400">
            <a:noFill/>
          </a:ln>
          <a:effectLst/>
        </p:spPr>
        <p:txBody>
          <a:bodyPr anchor="ctr"/>
          <a:lstStyle>
            <a:lvl1pPr marL="0" indent="0" algn="ctr">
              <a:buFontTx/>
              <a:buNone/>
              <a:defRPr sz="1400">
                <a:solidFill>
                  <a:schemeClr val="tx1">
                    <a:lumMod val="75000"/>
                    <a:lumOff val="25000"/>
                  </a:schemeClr>
                </a:solidFill>
                <a:latin typeface="+mn-lt"/>
              </a:defRPr>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2223866-8657-4507-B95A-AA93AAD075BE}"/>
              </a:ext>
            </a:extLst>
          </p:cNvPr>
          <p:cNvSpPr/>
          <p:nvPr userDrawn="1"/>
        </p:nvSpPr>
        <p:spPr>
          <a:xfrm>
            <a:off x="502468" y="884977"/>
            <a:ext cx="11187065" cy="508804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그림 개체 틀 2">
            <a:extLst>
              <a:ext uri="{FF2B5EF4-FFF2-40B4-BE49-F238E27FC236}">
                <a16:creationId xmlns:a16="http://schemas.microsoft.com/office/drawing/2014/main" id="{7FF7A32B-7592-4FB4-B321-813DB4998A71}"/>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Oval 50">
            <a:extLst>
              <a:ext uri="{FF2B5EF4-FFF2-40B4-BE49-F238E27FC236}">
                <a16:creationId xmlns:a16="http://schemas.microsoft.com/office/drawing/2014/main" id="{33E9DFB3-473C-4F65-9CAA-7B305D46D700}"/>
              </a:ext>
            </a:extLst>
          </p:cNvPr>
          <p:cNvSpPr/>
          <p:nvPr userDrawn="1"/>
        </p:nvSpPr>
        <p:spPr>
          <a:xfrm>
            <a:off x="-336024" y="5716837"/>
            <a:ext cx="4546999" cy="47770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 name="Group 3">
            <a:extLst>
              <a:ext uri="{FF2B5EF4-FFF2-40B4-BE49-F238E27FC236}">
                <a16:creationId xmlns:a16="http://schemas.microsoft.com/office/drawing/2014/main" id="{63D5A3E9-5F90-4F91-B28A-43C2C98E3F16}"/>
              </a:ext>
            </a:extLst>
          </p:cNvPr>
          <p:cNvGrpSpPr/>
          <p:nvPr userDrawn="1"/>
        </p:nvGrpSpPr>
        <p:grpSpPr>
          <a:xfrm>
            <a:off x="729449" y="1695298"/>
            <a:ext cx="2449180" cy="4305530"/>
            <a:chOff x="445712" y="1449040"/>
            <a:chExt cx="2113018" cy="3924176"/>
          </a:xfrm>
        </p:grpSpPr>
        <p:sp>
          <p:nvSpPr>
            <p:cNvPr id="3" name="Rounded Rectangle 4">
              <a:extLst>
                <a:ext uri="{FF2B5EF4-FFF2-40B4-BE49-F238E27FC236}">
                  <a16:creationId xmlns:a16="http://schemas.microsoft.com/office/drawing/2014/main" id="{1B859249-B134-47D3-87C6-1F1F3B0B053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E4FFDB9C-6874-4FC1-BCF1-3527B52793C2}"/>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7FC4A25A-3E8D-4CA6-8074-CFC9C4AAF2CF}"/>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4AD85B98-04BC-4149-9AAF-A83CD27FD4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46BED880-04D6-4CDF-80DE-4718F4DC121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66673C15-C2F2-4D33-B6B8-CE7B8C3D6D96}"/>
              </a:ext>
            </a:extLst>
          </p:cNvPr>
          <p:cNvSpPr>
            <a:spLocks noGrp="1"/>
          </p:cNvSpPr>
          <p:nvPr>
            <p:ph type="pic" idx="15" hasCustomPrompt="1"/>
          </p:nvPr>
        </p:nvSpPr>
        <p:spPr>
          <a:xfrm>
            <a:off x="873465" y="2089470"/>
            <a:ext cx="2152765" cy="342553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233F060D-44E8-44A8-8EA8-CF85F4E1C223}"/>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Our Team LAYOUT</a:t>
            </a:r>
          </a:p>
        </p:txBody>
      </p:sp>
      <p:sp>
        <p:nvSpPr>
          <p:cNvPr id="4" name="직사각형 3">
            <a:extLst>
              <a:ext uri="{FF2B5EF4-FFF2-40B4-BE49-F238E27FC236}">
                <a16:creationId xmlns:a16="http://schemas.microsoft.com/office/drawing/2014/main" id="{B67E0328-9919-4AA5-B345-D27443B0F5D3}"/>
              </a:ext>
            </a:extLst>
          </p:cNvPr>
          <p:cNvSpPr/>
          <p:nvPr userDrawn="1"/>
        </p:nvSpPr>
        <p:spPr>
          <a:xfrm>
            <a:off x="1544417" y="1816072"/>
            <a:ext cx="2627534" cy="1962150"/>
          </a:xfrm>
          <a:prstGeom prst="rect">
            <a:avLst/>
          </a:prstGeom>
          <a:no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498DB0C8-2C48-43B8-8A2B-D023690A459E}"/>
              </a:ext>
            </a:extLst>
          </p:cNvPr>
          <p:cNvSpPr/>
          <p:nvPr userDrawn="1"/>
        </p:nvSpPr>
        <p:spPr>
          <a:xfrm>
            <a:off x="5197607" y="1816072"/>
            <a:ext cx="2627534" cy="1962150"/>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A82F0998-0191-4AA1-BD74-CC67C4ECD3F2}"/>
              </a:ext>
            </a:extLst>
          </p:cNvPr>
          <p:cNvSpPr/>
          <p:nvPr userDrawn="1"/>
        </p:nvSpPr>
        <p:spPr>
          <a:xfrm>
            <a:off x="8850797" y="1816072"/>
            <a:ext cx="2627534" cy="1962150"/>
          </a:xfrm>
          <a:prstGeom prst="rect">
            <a:avLst/>
          </a:prstGeom>
          <a:no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2">
            <a:extLst>
              <a:ext uri="{FF2B5EF4-FFF2-40B4-BE49-F238E27FC236}">
                <a16:creationId xmlns:a16="http://schemas.microsoft.com/office/drawing/2014/main" id="{07629ABE-2596-48D1-A7D6-BD92DDC92FFE}"/>
              </a:ext>
            </a:extLst>
          </p:cNvPr>
          <p:cNvSpPr>
            <a:spLocks noGrp="1"/>
          </p:cNvSpPr>
          <p:nvPr>
            <p:ph type="pic" sz="quarter" idx="11" hasCustomPrompt="1"/>
          </p:nvPr>
        </p:nvSpPr>
        <p:spPr>
          <a:xfrm>
            <a:off x="690912" y="1943644"/>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7BE804E2-1E79-4617-AD0C-DB0A5DDDBF57}"/>
              </a:ext>
            </a:extLst>
          </p:cNvPr>
          <p:cNvSpPr>
            <a:spLocks noGrp="1"/>
          </p:cNvSpPr>
          <p:nvPr>
            <p:ph type="pic" sz="quarter" idx="12" hasCustomPrompt="1"/>
          </p:nvPr>
        </p:nvSpPr>
        <p:spPr>
          <a:xfrm>
            <a:off x="4344102" y="1943644"/>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E947BF4F-120D-4F3B-BAE0-307CA57729DC}"/>
              </a:ext>
            </a:extLst>
          </p:cNvPr>
          <p:cNvSpPr>
            <a:spLocks noGrp="1"/>
          </p:cNvSpPr>
          <p:nvPr>
            <p:ph type="pic" sz="quarter" idx="13" hasCustomPrompt="1"/>
          </p:nvPr>
        </p:nvSpPr>
        <p:spPr>
          <a:xfrm>
            <a:off x="7997292" y="1943644"/>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직사각형 9">
            <a:extLst>
              <a:ext uri="{FF2B5EF4-FFF2-40B4-BE49-F238E27FC236}">
                <a16:creationId xmlns:a16="http://schemas.microsoft.com/office/drawing/2014/main" id="{39DA801E-D0AA-4624-AA3C-65562798CCC5}"/>
              </a:ext>
            </a:extLst>
          </p:cNvPr>
          <p:cNvSpPr/>
          <p:nvPr userDrawn="1"/>
        </p:nvSpPr>
        <p:spPr>
          <a:xfrm>
            <a:off x="1544417" y="4159030"/>
            <a:ext cx="2627534" cy="1962150"/>
          </a:xfrm>
          <a:prstGeom prst="rect">
            <a:avLst/>
          </a:prstGeom>
          <a:no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EE8FDBBF-0181-4065-ADD7-596A70ED15E7}"/>
              </a:ext>
            </a:extLst>
          </p:cNvPr>
          <p:cNvSpPr/>
          <p:nvPr userDrawn="1"/>
        </p:nvSpPr>
        <p:spPr>
          <a:xfrm>
            <a:off x="5197607" y="4159030"/>
            <a:ext cx="2627534" cy="1962150"/>
          </a:xfrm>
          <a:prstGeom prst="rect">
            <a:avLst/>
          </a:prstGeom>
          <a:noFill/>
          <a:ln w="381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A11A4459-21FA-4E2C-AB09-A6E10F9BAE3B}"/>
              </a:ext>
            </a:extLst>
          </p:cNvPr>
          <p:cNvSpPr/>
          <p:nvPr userDrawn="1"/>
        </p:nvSpPr>
        <p:spPr>
          <a:xfrm>
            <a:off x="8850797" y="4159030"/>
            <a:ext cx="2627534" cy="1962150"/>
          </a:xfrm>
          <a:prstGeom prst="rect">
            <a:avLst/>
          </a:prstGeom>
          <a:noFill/>
          <a:ln w="381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그림 개체 틀 2">
            <a:extLst>
              <a:ext uri="{FF2B5EF4-FFF2-40B4-BE49-F238E27FC236}">
                <a16:creationId xmlns:a16="http://schemas.microsoft.com/office/drawing/2014/main" id="{824B42AE-110B-46E6-B255-2A380981FD67}"/>
              </a:ext>
            </a:extLst>
          </p:cNvPr>
          <p:cNvSpPr>
            <a:spLocks noGrp="1"/>
          </p:cNvSpPr>
          <p:nvPr>
            <p:ph type="pic" sz="quarter" idx="14" hasCustomPrompt="1"/>
          </p:nvPr>
        </p:nvSpPr>
        <p:spPr>
          <a:xfrm>
            <a:off x="690912" y="4286602"/>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5B75D05D-FB0D-4FB0-BE9C-F5CD22E432D3}"/>
              </a:ext>
            </a:extLst>
          </p:cNvPr>
          <p:cNvSpPr>
            <a:spLocks noGrp="1"/>
          </p:cNvSpPr>
          <p:nvPr>
            <p:ph type="pic" sz="quarter" idx="15" hasCustomPrompt="1"/>
          </p:nvPr>
        </p:nvSpPr>
        <p:spPr>
          <a:xfrm>
            <a:off x="4344102" y="4286602"/>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5" name="그림 개체 틀 2">
            <a:extLst>
              <a:ext uri="{FF2B5EF4-FFF2-40B4-BE49-F238E27FC236}">
                <a16:creationId xmlns:a16="http://schemas.microsoft.com/office/drawing/2014/main" id="{BD76F4C8-E444-4F51-BA1A-BFEADCC3669F}"/>
              </a:ext>
            </a:extLst>
          </p:cNvPr>
          <p:cNvSpPr>
            <a:spLocks noGrp="1"/>
          </p:cNvSpPr>
          <p:nvPr>
            <p:ph type="pic" sz="quarter" idx="16" hasCustomPrompt="1"/>
          </p:nvPr>
        </p:nvSpPr>
        <p:spPr>
          <a:xfrm>
            <a:off x="7997292" y="4286602"/>
            <a:ext cx="1707010" cy="170700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타원 1">
            <a:extLst>
              <a:ext uri="{FF2B5EF4-FFF2-40B4-BE49-F238E27FC236}">
                <a16:creationId xmlns:a16="http://schemas.microsoft.com/office/drawing/2014/main" id="{728E09DA-7582-43D5-8FE5-16F6E45B9AEE}"/>
              </a:ext>
            </a:extLst>
          </p:cNvPr>
          <p:cNvSpPr/>
          <p:nvPr userDrawn="1"/>
        </p:nvSpPr>
        <p:spPr>
          <a:xfrm>
            <a:off x="8658318" y="966364"/>
            <a:ext cx="2627534" cy="2628000"/>
          </a:xfrm>
          <a:prstGeom prst="ellipse">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E74D7C61-8DAE-43B3-828D-8EBCFECF7583}"/>
              </a:ext>
            </a:extLst>
          </p:cNvPr>
          <p:cNvSpPr>
            <a:spLocks noGrp="1"/>
          </p:cNvSpPr>
          <p:nvPr>
            <p:ph type="pic" sz="quarter" idx="12" hasCustomPrompt="1"/>
          </p:nvPr>
        </p:nvSpPr>
        <p:spPr>
          <a:xfrm>
            <a:off x="8367165" y="1103928"/>
            <a:ext cx="2628000" cy="2628000"/>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타원 3">
            <a:extLst>
              <a:ext uri="{FF2B5EF4-FFF2-40B4-BE49-F238E27FC236}">
                <a16:creationId xmlns:a16="http://schemas.microsoft.com/office/drawing/2014/main" id="{3A74FD28-79BD-4707-8D4E-19091726CAC2}"/>
              </a:ext>
            </a:extLst>
          </p:cNvPr>
          <p:cNvSpPr/>
          <p:nvPr userDrawn="1"/>
        </p:nvSpPr>
        <p:spPr>
          <a:xfrm>
            <a:off x="6257409" y="3345796"/>
            <a:ext cx="2902614" cy="2903128"/>
          </a:xfrm>
          <a:prstGeom prst="ellipse">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그림 개체 틀 2">
            <a:extLst>
              <a:ext uri="{FF2B5EF4-FFF2-40B4-BE49-F238E27FC236}">
                <a16:creationId xmlns:a16="http://schemas.microsoft.com/office/drawing/2014/main" id="{B3E80315-C694-40E6-985F-E608ECE88B82}"/>
              </a:ext>
            </a:extLst>
          </p:cNvPr>
          <p:cNvSpPr>
            <a:spLocks noGrp="1"/>
          </p:cNvSpPr>
          <p:nvPr>
            <p:ph type="pic" sz="quarter" idx="13" hasCustomPrompt="1"/>
          </p:nvPr>
        </p:nvSpPr>
        <p:spPr>
          <a:xfrm>
            <a:off x="5965742" y="3250976"/>
            <a:ext cx="2903128" cy="2903128"/>
          </a:xfrm>
          <a:prstGeom prst="ellipse">
            <a:avLst/>
          </a:prstGeom>
          <a:solidFill>
            <a:schemeClr val="bg1">
              <a:lumMod val="95000"/>
            </a:schemeClr>
          </a:solidFill>
          <a:ln w="2222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25">
            <a:extLst>
              <a:ext uri="{FF2B5EF4-FFF2-40B4-BE49-F238E27FC236}">
                <a16:creationId xmlns:a16="http://schemas.microsoft.com/office/drawing/2014/main" id="{97B5B012-5088-4057-BFDA-B56D0EFB7C71}"/>
              </a:ext>
            </a:extLst>
          </p:cNvPr>
          <p:cNvSpPr/>
          <p:nvPr userDrawn="1"/>
        </p:nvSpPr>
        <p:spPr>
          <a:xfrm>
            <a:off x="3727633" y="4595302"/>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Rectangle 13">
            <a:extLst>
              <a:ext uri="{FF2B5EF4-FFF2-40B4-BE49-F238E27FC236}">
                <a16:creationId xmlns:a16="http://schemas.microsoft.com/office/drawing/2014/main" id="{705ED100-9A79-4997-BDFA-8362CEE05BA8}"/>
              </a:ext>
            </a:extLst>
          </p:cNvPr>
          <p:cNvSpPr/>
          <p:nvPr userDrawn="1"/>
        </p:nvSpPr>
        <p:spPr>
          <a:xfrm>
            <a:off x="1" y="2060849"/>
            <a:ext cx="4190267" cy="172851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4" name="Rectangle 16">
            <a:extLst>
              <a:ext uri="{FF2B5EF4-FFF2-40B4-BE49-F238E27FC236}">
                <a16:creationId xmlns:a16="http://schemas.microsoft.com/office/drawing/2014/main" id="{FDBBD408-FB29-43A7-A202-10C1284689A4}"/>
              </a:ext>
            </a:extLst>
          </p:cNvPr>
          <p:cNvSpPr/>
          <p:nvPr userDrawn="1"/>
        </p:nvSpPr>
        <p:spPr>
          <a:xfrm>
            <a:off x="7769438" y="3066054"/>
            <a:ext cx="4422562" cy="172800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5" name="Graphic 14">
            <a:extLst>
              <a:ext uri="{FF2B5EF4-FFF2-40B4-BE49-F238E27FC236}">
                <a16:creationId xmlns:a16="http://schemas.microsoft.com/office/drawing/2014/main" id="{DA54A23B-F3F9-4A05-BF9E-0D55C07F9CE1}"/>
              </a:ext>
            </a:extLst>
          </p:cNvPr>
          <p:cNvGrpSpPr/>
          <p:nvPr userDrawn="1"/>
        </p:nvGrpSpPr>
        <p:grpSpPr>
          <a:xfrm>
            <a:off x="3905275" y="1772818"/>
            <a:ext cx="3867113" cy="3041550"/>
            <a:chOff x="2444748" y="555044"/>
            <a:chExt cx="7282046" cy="5727455"/>
          </a:xfrm>
        </p:grpSpPr>
        <p:sp>
          <p:nvSpPr>
            <p:cNvPr id="6" name="Freeform: Shape 2">
              <a:extLst>
                <a:ext uri="{FF2B5EF4-FFF2-40B4-BE49-F238E27FC236}">
                  <a16:creationId xmlns:a16="http://schemas.microsoft.com/office/drawing/2014/main" id="{8E18F695-0ED6-4175-A549-77B7CC890A66}"/>
                </a:ext>
              </a:extLst>
            </p:cNvPr>
            <p:cNvSpPr/>
            <p:nvPr/>
          </p:nvSpPr>
          <p:spPr>
            <a:xfrm>
              <a:off x="4964692"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3">
              <a:extLst>
                <a:ext uri="{FF2B5EF4-FFF2-40B4-BE49-F238E27FC236}">
                  <a16:creationId xmlns:a16="http://schemas.microsoft.com/office/drawing/2014/main" id="{8AFD1071-D8E2-4E93-B96A-EA90009FB8E7}"/>
                </a:ext>
              </a:extLst>
            </p:cNvPr>
            <p:cNvSpPr/>
            <p:nvPr/>
          </p:nvSpPr>
          <p:spPr>
            <a:xfrm>
              <a:off x="2444748" y="555044"/>
              <a:ext cx="7282046"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4">
              <a:extLst>
                <a:ext uri="{FF2B5EF4-FFF2-40B4-BE49-F238E27FC236}">
                  <a16:creationId xmlns:a16="http://schemas.microsoft.com/office/drawing/2014/main" id="{6F99B297-FE3C-455A-AB5B-AF72DD17E811}"/>
                </a:ext>
              </a:extLst>
            </p:cNvPr>
            <p:cNvSpPr/>
            <p:nvPr/>
          </p:nvSpPr>
          <p:spPr>
            <a:xfrm>
              <a:off x="8706598" y="5435656"/>
              <a:ext cx="490924"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5">
              <a:extLst>
                <a:ext uri="{FF2B5EF4-FFF2-40B4-BE49-F238E27FC236}">
                  <a16:creationId xmlns:a16="http://schemas.microsoft.com/office/drawing/2014/main" id="{B1B806E9-4115-46A7-9DEB-BCA56ABFAE35}"/>
                </a:ext>
              </a:extLst>
            </p:cNvPr>
            <p:cNvSpPr/>
            <p:nvPr/>
          </p:nvSpPr>
          <p:spPr>
            <a:xfrm>
              <a:off x="2481568" y="595956"/>
              <a:ext cx="7200227"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6">
              <a:extLst>
                <a:ext uri="{FF2B5EF4-FFF2-40B4-BE49-F238E27FC236}">
                  <a16:creationId xmlns:a16="http://schemas.microsoft.com/office/drawing/2014/main" id="{4FF48343-44D5-4F80-A2D1-6FFD733B0B7E}"/>
                </a:ext>
              </a:extLst>
            </p:cNvPr>
            <p:cNvSpPr/>
            <p:nvPr/>
          </p:nvSpPr>
          <p:spPr>
            <a:xfrm>
              <a:off x="4968920"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7">
              <a:extLst>
                <a:ext uri="{FF2B5EF4-FFF2-40B4-BE49-F238E27FC236}">
                  <a16:creationId xmlns:a16="http://schemas.microsoft.com/office/drawing/2014/main" id="{87921273-B43D-4085-8FF6-F7444AE7C480}"/>
                </a:ext>
              </a:extLst>
            </p:cNvPr>
            <p:cNvSpPr/>
            <p:nvPr/>
          </p:nvSpPr>
          <p:spPr>
            <a:xfrm>
              <a:off x="2481568" y="4903820"/>
              <a:ext cx="7200227"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8">
              <a:extLst>
                <a:ext uri="{FF2B5EF4-FFF2-40B4-BE49-F238E27FC236}">
                  <a16:creationId xmlns:a16="http://schemas.microsoft.com/office/drawing/2014/main" id="{148FFA99-BA9E-478B-9980-603EA4B5B0E5}"/>
                </a:ext>
              </a:extLst>
            </p:cNvPr>
            <p:cNvSpPr/>
            <p:nvPr/>
          </p:nvSpPr>
          <p:spPr>
            <a:xfrm>
              <a:off x="2747714" y="910966"/>
              <a:ext cx="6676114"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9">
              <a:extLst>
                <a:ext uri="{FF2B5EF4-FFF2-40B4-BE49-F238E27FC236}">
                  <a16:creationId xmlns:a16="http://schemas.microsoft.com/office/drawing/2014/main" id="{50447D60-E4C1-4CEC-AA75-C3D5C0867FF4}"/>
                </a:ext>
              </a:extLst>
            </p:cNvPr>
            <p:cNvSpPr/>
            <p:nvPr/>
          </p:nvSpPr>
          <p:spPr>
            <a:xfrm>
              <a:off x="5654591" y="939517"/>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4" name="그림 개체 틀 2">
            <a:extLst>
              <a:ext uri="{FF2B5EF4-FFF2-40B4-BE49-F238E27FC236}">
                <a16:creationId xmlns:a16="http://schemas.microsoft.com/office/drawing/2014/main" id="{EB8551F6-C920-47F1-9EAB-3FD8221760CF}"/>
              </a:ext>
            </a:extLst>
          </p:cNvPr>
          <p:cNvSpPr>
            <a:spLocks noGrp="1"/>
          </p:cNvSpPr>
          <p:nvPr>
            <p:ph type="pic" sz="quarter" idx="14" hasCustomPrompt="1"/>
          </p:nvPr>
        </p:nvSpPr>
        <p:spPr>
          <a:xfrm>
            <a:off x="4042267" y="1895234"/>
            <a:ext cx="3588785" cy="209989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a16="http://schemas.microsoft.com/office/drawing/2014/main" id="{B9B15A05-CA07-417F-9666-5228808E3689}"/>
              </a:ext>
            </a:extLst>
          </p:cNvPr>
          <p:cNvSpPr>
            <a:spLocks noGrp="1"/>
          </p:cNvSpPr>
          <p:nvPr>
            <p:ph type="pic" sz="quarter" idx="42" hasCustomPrompt="1"/>
          </p:nvPr>
        </p:nvSpPr>
        <p:spPr>
          <a:xfrm>
            <a:off x="6963135" y="3091028"/>
            <a:ext cx="1045514" cy="165756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5E2C7528-1052-4DD6-934E-F055F8A0BC9C}"/>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3">
                    <a:lumMod val="75000"/>
                  </a:schemeClr>
                </a:solidFill>
                <a:latin typeface="+mj-lt"/>
                <a:cs typeface="Arial" pitchFamily="34" charset="0"/>
              </a:defRPr>
            </a:lvl1pPr>
          </a:lstStyle>
          <a:p>
            <a:pPr lvl="0"/>
            <a:r>
              <a:rPr lang="en-US" altLang="ko-KR" dirty="0"/>
              <a:t>BASIC LAYOUT</a:t>
            </a:r>
          </a:p>
        </p:txBody>
      </p:sp>
      <p:sp>
        <p:nvSpPr>
          <p:cNvPr id="17" name="Oval 50">
            <a:extLst>
              <a:ext uri="{FF2B5EF4-FFF2-40B4-BE49-F238E27FC236}">
                <a16:creationId xmlns:a16="http://schemas.microsoft.com/office/drawing/2014/main" id="{43E79C13-A1FB-4CC4-B0E2-5713545028BF}"/>
              </a:ext>
            </a:extLst>
          </p:cNvPr>
          <p:cNvSpPr/>
          <p:nvPr userDrawn="1"/>
        </p:nvSpPr>
        <p:spPr>
          <a:xfrm>
            <a:off x="5322516" y="4766617"/>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8307815-FAA3-3E41-9960-F59DC610A829}"/>
              </a:ext>
            </a:extLst>
          </p:cNvPr>
          <p:cNvSpPr txBox="1"/>
          <p:nvPr/>
        </p:nvSpPr>
        <p:spPr>
          <a:xfrm>
            <a:off x="3048000" y="3247962"/>
            <a:ext cx="6096000" cy="584775"/>
          </a:xfrm>
          <a:prstGeom prst="rect">
            <a:avLst/>
          </a:prstGeom>
          <a:noFill/>
        </p:spPr>
        <p:txBody>
          <a:bodyPr wrap="square">
            <a:spAutoFit/>
          </a:bodyPr>
          <a:lstStyle/>
          <a:p>
            <a:pPr algn="ctr"/>
            <a:r>
              <a:rPr lang="en-GB" sz="3200" b="1" dirty="0">
                <a:effectLst/>
                <a:latin typeface="Cambria" panose="02040503050406030204" pitchFamily="18" charset="0"/>
              </a:rPr>
              <a:t>Supply Chain Operations </a:t>
            </a:r>
            <a:endParaRPr lang="en-GB" sz="3200" dirty="0">
              <a:latin typeface="Cambria" panose="02040503050406030204" pitchFamily="18" charset="0"/>
            </a:endParaRPr>
          </a:p>
        </p:txBody>
      </p:sp>
    </p:spTree>
    <p:extLst>
      <p:ext uri="{BB962C8B-B14F-4D97-AF65-F5344CB8AC3E}">
        <p14:creationId xmlns:p14="http://schemas.microsoft.com/office/powerpoint/2010/main" val="332198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21D908-7F30-914F-8402-FBCCBD6789A1}"/>
              </a:ext>
            </a:extLst>
          </p:cNvPr>
          <p:cNvSpPr txBox="1"/>
          <p:nvPr/>
        </p:nvSpPr>
        <p:spPr>
          <a:xfrm>
            <a:off x="0" y="0"/>
            <a:ext cx="12192000" cy="6863417"/>
          </a:xfrm>
          <a:prstGeom prst="rect">
            <a:avLst/>
          </a:prstGeom>
          <a:noFill/>
        </p:spPr>
        <p:txBody>
          <a:bodyPr wrap="square">
            <a:spAutoFit/>
          </a:bodyPr>
          <a:lstStyle/>
          <a:p>
            <a:pPr algn="l"/>
            <a:r>
              <a:rPr lang="en-GB" sz="2200" b="1" i="0" dirty="0">
                <a:effectLst/>
                <a:latin typeface="Cambria" panose="02040503050406030204" pitchFamily="18" charset="0"/>
              </a:rPr>
              <a:t>4.Safety Stocks: </a:t>
            </a:r>
            <a:r>
              <a:rPr lang="en-GB" sz="2200" b="0" i="0" dirty="0">
                <a:effectLst/>
                <a:latin typeface="Cambria" panose="02040503050406030204" pitchFamily="18" charset="0"/>
              </a:rPr>
              <a:t>Safety stocks, also known as buffer stocks, are additional inventory levels maintained to protect against unforeseen variations in demand or supply. Safety stocks act as a cushion to absorb unexpected fluctuations, uncertainties, or delays in the supply chain. They are intended to prevent stockouts and ensure that there is sufficient inventory available to meet customer demand during unexpected situations.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5.Raw Materials: </a:t>
            </a:r>
            <a:r>
              <a:rPr lang="en-GB" sz="2200" b="0" i="0" dirty="0">
                <a:effectLst/>
                <a:latin typeface="Cambria" panose="02040503050406030204" pitchFamily="18" charset="0"/>
              </a:rPr>
              <a:t>Raw materials inventory includes the materials and components that are used in the production or manufacturing process. These are the inputs required to produce the final goods. Raw materials inventory can consist of items such as metals, plastics, fabrics, chemicals, or any other materials that are transformed during the production process.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6.Maintenance, Repair, and Operations (MRO) Inventory: </a:t>
            </a:r>
            <a:r>
              <a:rPr lang="en-GB" sz="2200" b="0" i="0" dirty="0">
                <a:effectLst/>
                <a:latin typeface="Cambria" panose="02040503050406030204" pitchFamily="18" charset="0"/>
              </a:rPr>
              <a:t>MRO inventory comprises items used in the maintenance, repair, and operation of machinery, equipment, and facilities. These items are essential for ensuring the smooth functioning of production processes. MRO inventory can include spare parts, tools, lubricants, cleaning supplies, and other consumables necessary to keep operations running effectively.</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7.Transit or In-Transit Inventory: </a:t>
            </a:r>
            <a:r>
              <a:rPr lang="en-GB" sz="2200" b="0" i="0" dirty="0">
                <a:effectLst/>
                <a:latin typeface="Cambria" panose="02040503050406030204" pitchFamily="18" charset="0"/>
              </a:rPr>
              <a:t>In-transit inventory refers to goods that are in the process of being transported from one location to another within the supply chain. This inventory represents products that are being shipped between suppliers, manufacturers, distribution centres</a:t>
            </a:r>
            <a:r>
              <a:rPr lang="en-GB" sz="2200" dirty="0">
                <a:latin typeface="Cambria" panose="02040503050406030204" pitchFamily="18" charset="0"/>
              </a:rPr>
              <a:t>.</a:t>
            </a:r>
            <a:r>
              <a:rPr lang="en-GB" sz="2200" b="0" i="0" dirty="0">
                <a:effectLst/>
                <a:latin typeface="Cambria" panose="02040503050406030204" pitchFamily="18" charset="0"/>
              </a:rPr>
              <a:t> </a:t>
            </a:r>
          </a:p>
        </p:txBody>
      </p:sp>
    </p:spTree>
    <p:extLst>
      <p:ext uri="{BB962C8B-B14F-4D97-AF65-F5344CB8AC3E}">
        <p14:creationId xmlns:p14="http://schemas.microsoft.com/office/powerpoint/2010/main" val="388189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FDCCA-0B70-CA41-A36B-C1A835F9CBE3}"/>
              </a:ext>
            </a:extLst>
          </p:cNvPr>
          <p:cNvSpPr txBox="1"/>
          <p:nvPr/>
        </p:nvSpPr>
        <p:spPr>
          <a:xfrm>
            <a:off x="0" y="0"/>
            <a:ext cx="12192000" cy="1077218"/>
          </a:xfrm>
          <a:prstGeom prst="rect">
            <a:avLst/>
          </a:prstGeom>
          <a:noFill/>
        </p:spPr>
        <p:txBody>
          <a:bodyPr wrap="square">
            <a:spAutoFit/>
          </a:bodyPr>
          <a:lstStyle/>
          <a:p>
            <a:pPr algn="ctr"/>
            <a:r>
              <a:rPr lang="en-GB" sz="3200" b="1" dirty="0">
                <a:effectLst/>
                <a:latin typeface="Cambria" panose="02040503050406030204" pitchFamily="18" charset="0"/>
              </a:rPr>
              <a:t>Costs of carrying inventories such as acquisition and holding costs </a:t>
            </a:r>
          </a:p>
        </p:txBody>
      </p:sp>
      <p:sp>
        <p:nvSpPr>
          <p:cNvPr id="5" name="TextBox 4">
            <a:extLst>
              <a:ext uri="{FF2B5EF4-FFF2-40B4-BE49-F238E27FC236}">
                <a16:creationId xmlns:a16="http://schemas.microsoft.com/office/drawing/2014/main" id="{0CECEF39-0939-E94E-99B9-200A5AF6E57F}"/>
              </a:ext>
            </a:extLst>
          </p:cNvPr>
          <p:cNvSpPr txBox="1"/>
          <p:nvPr/>
        </p:nvSpPr>
        <p:spPr>
          <a:xfrm>
            <a:off x="0" y="1077218"/>
            <a:ext cx="12192000" cy="769441"/>
          </a:xfrm>
          <a:prstGeom prst="rect">
            <a:avLst/>
          </a:prstGeom>
          <a:noFill/>
        </p:spPr>
        <p:txBody>
          <a:bodyPr wrap="square">
            <a:spAutoFit/>
          </a:bodyPr>
          <a:lstStyle/>
          <a:p>
            <a:pPr marL="285750" indent="-285750">
              <a:buFont typeface="Arial" panose="020B0604020202020204" pitchFamily="34" charset="0"/>
              <a:buChar char="•"/>
            </a:pPr>
            <a:r>
              <a:rPr lang="en-GB" sz="2200" b="0" i="0" dirty="0">
                <a:effectLst/>
                <a:latin typeface="Cambria" panose="02040503050406030204" pitchFamily="18" charset="0"/>
              </a:rPr>
              <a:t>Carrying inventory incurs several costs for businesses. The two primary costs associated with inventory are acquisition costs and holding costs.</a:t>
            </a:r>
            <a:endParaRPr lang="en-PK" sz="2200" dirty="0">
              <a:latin typeface="Cambria" panose="02040503050406030204" pitchFamily="18" charset="0"/>
            </a:endParaRPr>
          </a:p>
        </p:txBody>
      </p:sp>
      <p:sp>
        <p:nvSpPr>
          <p:cNvPr id="7" name="TextBox 6">
            <a:extLst>
              <a:ext uri="{FF2B5EF4-FFF2-40B4-BE49-F238E27FC236}">
                <a16:creationId xmlns:a16="http://schemas.microsoft.com/office/drawing/2014/main" id="{6DD0A7A9-EB8A-7E4F-ADDD-EFA5623D0AC7}"/>
              </a:ext>
            </a:extLst>
          </p:cNvPr>
          <p:cNvSpPr txBox="1"/>
          <p:nvPr/>
        </p:nvSpPr>
        <p:spPr>
          <a:xfrm>
            <a:off x="0" y="1703464"/>
            <a:ext cx="12192000" cy="5201424"/>
          </a:xfrm>
          <a:prstGeom prst="rect">
            <a:avLst/>
          </a:prstGeom>
          <a:noFill/>
        </p:spPr>
        <p:txBody>
          <a:bodyPr wrap="square">
            <a:spAutoFit/>
          </a:bodyPr>
          <a:lstStyle/>
          <a:p>
            <a:pPr algn="l"/>
            <a:r>
              <a:rPr lang="en-GB" sz="2200" b="1" i="0" dirty="0">
                <a:effectLst/>
                <a:latin typeface="Cambria" panose="02040503050406030204" pitchFamily="18" charset="0"/>
              </a:rPr>
              <a:t>Acquisition Costs:</a:t>
            </a:r>
          </a:p>
          <a:p>
            <a:pPr marL="342900" indent="-342900" algn="l">
              <a:buFont typeface="Arial" panose="020B0604020202020204" pitchFamily="34" charset="0"/>
              <a:buChar char="•"/>
            </a:pPr>
            <a:r>
              <a:rPr lang="en-GB" sz="2200" b="0" i="0" dirty="0">
                <a:effectLst/>
                <a:latin typeface="Cambria" panose="02040503050406030204" pitchFamily="18" charset="0"/>
              </a:rPr>
              <a:t>Purchase Costs: The actual cost of acquiring the inventory from suppliers, including the purchase price, transportation costs, import duties, taxes, and any other expenses directly associated with procuring the goods.</a:t>
            </a:r>
          </a:p>
          <a:p>
            <a:pPr marL="342900" indent="-342900" algn="l">
              <a:buFont typeface="Arial" panose="020B0604020202020204" pitchFamily="34" charset="0"/>
              <a:buChar char="•"/>
            </a:pPr>
            <a:endParaRPr lang="en-GB" sz="2200" b="0" i="0" dirty="0">
              <a:effectLst/>
              <a:latin typeface="Cambria" panose="02040503050406030204" pitchFamily="18" charset="0"/>
            </a:endParaRPr>
          </a:p>
          <a:p>
            <a:pPr marL="342900" indent="-342900" algn="l">
              <a:buFont typeface="Arial" panose="020B0604020202020204" pitchFamily="34" charset="0"/>
              <a:buChar char="•"/>
            </a:pPr>
            <a:r>
              <a:rPr lang="en-GB" sz="2200" b="0" i="0" dirty="0">
                <a:effectLst/>
                <a:latin typeface="Cambria" panose="02040503050406030204" pitchFamily="18" charset="0"/>
              </a:rPr>
              <a:t>Receiving and Inspection Costs: Expenses related to receiving and inspecting the inventory upon arrival, such as labour costs, equipment costs, and quality control processes.</a:t>
            </a:r>
          </a:p>
          <a:p>
            <a:pPr marL="342900" indent="-342900" algn="l">
              <a:buFont typeface="Arial" panose="020B0604020202020204" pitchFamily="34" charset="0"/>
              <a:buChar char="•"/>
            </a:pPr>
            <a:endParaRPr lang="en-GB" sz="2200" b="0" i="0" dirty="0">
              <a:effectLst/>
              <a:latin typeface="Cambria" panose="02040503050406030204" pitchFamily="18" charset="0"/>
            </a:endParaRPr>
          </a:p>
          <a:p>
            <a:pPr marL="342900" indent="-342900" algn="l">
              <a:buFont typeface="Arial" panose="020B0604020202020204" pitchFamily="34" charset="0"/>
              <a:buChar char="•"/>
            </a:pPr>
            <a:r>
              <a:rPr lang="en-GB" sz="2200" b="0" i="0" dirty="0">
                <a:effectLst/>
                <a:latin typeface="Cambria" panose="02040503050406030204" pitchFamily="18" charset="0"/>
              </a:rPr>
              <a:t>Setup Costs: Costs associated with setting up the inventory for storage or production, including configuring the warehouse space, arranging the inventory on shelves, or preparing machinery and equipment for production.</a:t>
            </a:r>
          </a:p>
          <a:p>
            <a:pPr marL="342900" indent="-342900" algn="l">
              <a:buFont typeface="Arial" panose="020B0604020202020204" pitchFamily="34" charset="0"/>
              <a:buChar char="•"/>
            </a:pPr>
            <a:endParaRPr lang="en-GB" sz="2200" b="0" i="0" dirty="0">
              <a:effectLst/>
              <a:latin typeface="Cambria" panose="02040503050406030204" pitchFamily="18" charset="0"/>
            </a:endParaRPr>
          </a:p>
          <a:p>
            <a:pPr marL="342900" indent="-342900" algn="l">
              <a:buFont typeface="Arial" panose="020B0604020202020204" pitchFamily="34" charset="0"/>
              <a:buChar char="•"/>
            </a:pPr>
            <a:r>
              <a:rPr lang="en-GB" sz="2200" b="0" i="0" dirty="0">
                <a:effectLst/>
                <a:latin typeface="Cambria" panose="02040503050406030204" pitchFamily="18" charset="0"/>
              </a:rPr>
              <a:t>Ordering Costs: Expenses incurred in placing and processing purchase orders, such as administrative costs, paperwork, communication, and any transaction fees associated with ordering from suppliers.</a:t>
            </a:r>
          </a:p>
        </p:txBody>
      </p:sp>
    </p:spTree>
    <p:extLst>
      <p:ext uri="{BB962C8B-B14F-4D97-AF65-F5344CB8AC3E}">
        <p14:creationId xmlns:p14="http://schemas.microsoft.com/office/powerpoint/2010/main" val="135667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89280F-5D60-B54C-BA3B-84EF498A4BD6}"/>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Holding Costs</a:t>
            </a:r>
            <a:r>
              <a:rPr lang="en-GB" sz="2200" b="0" i="0" dirty="0">
                <a:effectLst/>
                <a:latin typeface="Cambria" panose="02040503050406030204" pitchFamily="18" charset="0"/>
              </a:rPr>
              <a:t>:</a:t>
            </a:r>
          </a:p>
          <a:p>
            <a:pPr marL="285750" indent="-285750" algn="l">
              <a:buFont typeface="Arial" panose="020B0604020202020204" pitchFamily="34" charset="0"/>
              <a:buChar char="•"/>
            </a:pPr>
            <a:r>
              <a:rPr lang="en-GB" sz="2200" b="0" i="0" dirty="0">
                <a:effectLst/>
                <a:latin typeface="Cambria" panose="02040503050406030204" pitchFamily="18" charset="0"/>
              </a:rPr>
              <a:t>Storage Costs: Expenses associated with physically storing inventory, including rent or mortgage payments for warehouse space, utilities (electricity, heating, cooling), insurance premiums, property taxes, and maintenance costs.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Inventory Financing Costs: The interest or opportunity cost of capital tied up in inventory, representing the potential return that could have been earned if the capital invested in inventory had been used elsewhere.</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Inventory Depreciation and Obsolescence: Costs incurred due to inventory loss in value over time, including depreciation of perishable or time-sensitive goods and obsolescence of products or materials.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Insurance and Security: Expenses associated with insuring inventory against loss, damage, or theft, including insurance premiums, security systems, surveillance, and other measures to protect inventory.</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Inventory Handling and Management: Costs related to inventory management systems, software, personnel, and other resources required to track, monitor, and control inventory levels accurately.</a:t>
            </a:r>
          </a:p>
        </p:txBody>
      </p:sp>
    </p:spTree>
    <p:extLst>
      <p:ext uri="{BB962C8B-B14F-4D97-AF65-F5344CB8AC3E}">
        <p14:creationId xmlns:p14="http://schemas.microsoft.com/office/powerpoint/2010/main" val="359935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6DBC37-BDAE-5C44-9C51-E7121789031A}"/>
              </a:ext>
            </a:extLst>
          </p:cNvPr>
          <p:cNvSpPr txBox="1"/>
          <p:nvPr/>
        </p:nvSpPr>
        <p:spPr>
          <a:xfrm>
            <a:off x="0" y="0"/>
            <a:ext cx="12192000" cy="584775"/>
          </a:xfrm>
          <a:prstGeom prst="rect">
            <a:avLst/>
          </a:prstGeom>
          <a:noFill/>
        </p:spPr>
        <p:txBody>
          <a:bodyPr wrap="square">
            <a:spAutoFit/>
          </a:bodyPr>
          <a:lstStyle/>
          <a:p>
            <a:pPr algn="ctr"/>
            <a:r>
              <a:rPr lang="en-PK" sz="3200" b="1" dirty="0">
                <a:latin typeface="Cambria" panose="02040503050406030204" pitchFamily="18" charset="0"/>
              </a:rPr>
              <a:t>Techniques for the valuation of inventory</a:t>
            </a:r>
          </a:p>
        </p:txBody>
      </p:sp>
      <p:sp>
        <p:nvSpPr>
          <p:cNvPr id="5" name="TextBox 4">
            <a:extLst>
              <a:ext uri="{FF2B5EF4-FFF2-40B4-BE49-F238E27FC236}">
                <a16:creationId xmlns:a16="http://schemas.microsoft.com/office/drawing/2014/main" id="{2B094D98-CCBE-1B45-94FC-86197E2A8552}"/>
              </a:ext>
            </a:extLst>
          </p:cNvPr>
          <p:cNvSpPr txBox="1"/>
          <p:nvPr/>
        </p:nvSpPr>
        <p:spPr>
          <a:xfrm>
            <a:off x="0" y="872820"/>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There are several techniques for the valuation of inventory that companies use to determine the cost of goods sold and the value of remaining inventory. The commonly used techniques include:</a:t>
            </a:r>
          </a:p>
          <a:p>
            <a:pPr algn="l">
              <a:buFont typeface="+mj-lt"/>
              <a:buAutoNum type="arabicPeriod"/>
            </a:pPr>
            <a:r>
              <a:rPr lang="en-GB" sz="2200" b="1" i="0" dirty="0">
                <a:effectLst/>
                <a:latin typeface="Cambria" panose="02040503050406030204" pitchFamily="18" charset="0"/>
              </a:rPr>
              <a:t>First-In, First-Out (FIFO): </a:t>
            </a:r>
            <a:r>
              <a:rPr lang="en-GB" sz="2200" b="0" i="0" dirty="0">
                <a:effectLst/>
                <a:latin typeface="Cambria" panose="02040503050406030204" pitchFamily="18" charset="0"/>
              </a:rPr>
              <a:t>FIFO assumes that the first items purchased or produced are the first ones to be sold or used. Under this method, the cost of the earliest inventory is matched with revenue first, and the cost of the most recent purchases or production is matched with revenue last. This approach mimics the physical flow of goods in most cases.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Last-In, First-Out (LIFO): </a:t>
            </a:r>
            <a:r>
              <a:rPr lang="en-GB" sz="2200" b="0" i="0" dirty="0">
                <a:effectLst/>
                <a:latin typeface="Cambria" panose="02040503050406030204" pitchFamily="18" charset="0"/>
              </a:rPr>
              <a:t>LIFO assumes that the most recent items purchased or produced are the first ones to be sold or used. This method assigns the cost of the most recent inventory to the cost of goods sold, while the cost of older inventory is assigned to the ending inventory. LIFO assumes that the most recently acquired inventory is sold first, regardless of the actual physical flow of goods.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Average Cost: </a:t>
            </a:r>
            <a:r>
              <a:rPr lang="en-GB" sz="2200" b="0" i="0" dirty="0">
                <a:effectLst/>
                <a:latin typeface="Cambria" panose="02040503050406030204" pitchFamily="18" charset="0"/>
              </a:rPr>
              <a:t>The average cost method calculates the average cost per unit of inventory by dividing the total cost of goods available for sale by the total number of units available for sale. This average cost is then used to determine the cost of goods sold and the value of the remaining inventory.</a:t>
            </a:r>
          </a:p>
          <a:p>
            <a:pPr algn="l">
              <a:buFont typeface="+mj-lt"/>
              <a:buAutoNum type="arabicPeriod"/>
            </a:pP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270964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070403-184B-AB4A-A3FA-139177B46D61}"/>
              </a:ext>
            </a:extLst>
          </p:cNvPr>
          <p:cNvSpPr txBox="1"/>
          <p:nvPr/>
        </p:nvSpPr>
        <p:spPr>
          <a:xfrm>
            <a:off x="0" y="472051"/>
            <a:ext cx="12192000" cy="1446550"/>
          </a:xfrm>
          <a:prstGeom prst="rect">
            <a:avLst/>
          </a:prstGeom>
          <a:noFill/>
        </p:spPr>
        <p:txBody>
          <a:bodyPr wrap="square">
            <a:spAutoFit/>
          </a:bodyPr>
          <a:lstStyle/>
          <a:p>
            <a:pPr algn="l"/>
            <a:r>
              <a:rPr lang="en-GB" sz="2200" b="1" i="0" dirty="0">
                <a:effectLst/>
                <a:latin typeface="Cambria" panose="02040503050406030204" pitchFamily="18" charset="0"/>
              </a:rPr>
              <a:t>4.Standard Cost: </a:t>
            </a:r>
            <a:r>
              <a:rPr lang="en-GB" sz="2200" b="0" i="0" dirty="0">
                <a:effectLst/>
                <a:latin typeface="Cambria" panose="02040503050406030204" pitchFamily="18" charset="0"/>
              </a:rPr>
              <a:t>Standard cost involves pre-determining the expected cost per unit of inventory based on estimates and industry standards. This method establishes predetermined cost levels for various inputs, such as raw materials, labour, and overhead. The actual cost of inventory is then compared to the standard cost, and any variances are recorded separately.</a:t>
            </a:r>
          </a:p>
        </p:txBody>
      </p:sp>
    </p:spTree>
    <p:extLst>
      <p:ext uri="{BB962C8B-B14F-4D97-AF65-F5344CB8AC3E}">
        <p14:creationId xmlns:p14="http://schemas.microsoft.com/office/powerpoint/2010/main" val="383500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CDC4C-139D-974F-AABE-2BC761FEE283}"/>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Monitoring and controlling inventory using </a:t>
            </a:r>
          </a:p>
        </p:txBody>
      </p:sp>
      <p:sp>
        <p:nvSpPr>
          <p:cNvPr id="5" name="TextBox 4">
            <a:extLst>
              <a:ext uri="{FF2B5EF4-FFF2-40B4-BE49-F238E27FC236}">
                <a16:creationId xmlns:a16="http://schemas.microsoft.com/office/drawing/2014/main" id="{2B552842-0C73-E24E-BA41-7EAD1D26D35A}"/>
              </a:ext>
            </a:extLst>
          </p:cNvPr>
          <p:cNvSpPr txBox="1"/>
          <p:nvPr/>
        </p:nvSpPr>
        <p:spPr>
          <a:xfrm>
            <a:off x="0" y="584775"/>
            <a:ext cx="12192000" cy="6524863"/>
          </a:xfrm>
          <a:prstGeom prst="rect">
            <a:avLst/>
          </a:prstGeom>
          <a:noFill/>
        </p:spPr>
        <p:txBody>
          <a:bodyPr wrap="square">
            <a:spAutoFit/>
          </a:bodyPr>
          <a:lstStyle/>
          <a:p>
            <a:pPr marL="285750" indent="-285750">
              <a:buFont typeface="Arial" panose="020B0604020202020204" pitchFamily="34" charset="0"/>
              <a:buChar char="•"/>
            </a:pPr>
            <a:r>
              <a:rPr lang="en-GB" sz="2200" dirty="0">
                <a:effectLst/>
                <a:latin typeface="Cambria" panose="02040503050406030204" pitchFamily="18" charset="0"/>
              </a:rPr>
              <a:t>Monitoring and controlling inventory can be done using various techniques and systems. Here are some commonly used methods:</a:t>
            </a:r>
          </a:p>
          <a:p>
            <a:pPr marL="285750" indent="-285750">
              <a:buFont typeface="Arial" panose="020B0604020202020204" pitchFamily="34" charset="0"/>
              <a:buChar char="•"/>
            </a:pPr>
            <a:endParaRPr lang="en-GB" sz="220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Pareto Analysis and ABC Classifications: </a:t>
            </a:r>
            <a:r>
              <a:rPr lang="en-GB" sz="2200" b="0" i="0" dirty="0">
                <a:effectLst/>
                <a:latin typeface="Cambria" panose="02040503050406030204" pitchFamily="18" charset="0"/>
              </a:rPr>
              <a:t>Pareto analysis is a technique that involves identifying and prioritizing items based on their relative importance. In the context of inventory management, it can be used to classify items into categories based on their value, sales volume, or other relevant factors. The ABC classification system categorizes items into three groups: A, B, and C, based on their significance. This helps in focusing efforts and resources on managing the most critical and high-value items more effectively.</a:t>
            </a:r>
          </a:p>
          <a:p>
            <a:pPr>
              <a:buFont typeface="+mj-lt"/>
              <a:buAutoNum type="arabicPeriod"/>
            </a:pPr>
            <a:endParaRPr lang="en-GB" sz="2200" b="1"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Dependent and Independent Demand: </a:t>
            </a:r>
            <a:r>
              <a:rPr lang="en-GB" sz="2200" b="0" i="0" dirty="0">
                <a:effectLst/>
                <a:latin typeface="Cambria" panose="02040503050406030204" pitchFamily="18" charset="0"/>
              </a:rPr>
              <a:t>Dependent demand refers to the demand for components or raw materials that are directly related to the production of a finished product. Independent demand, on the other hand, is the demand for finished products or items that are not influenced by the demand for other items. Understanding the distinction between dependent and independent demand is crucial for inventory planning and control, as different techniques may be required to manage each type effectively.</a:t>
            </a:r>
          </a:p>
          <a:p>
            <a:pPr>
              <a:buFont typeface="+mj-lt"/>
              <a:buAutoNum type="arabicPeriod"/>
            </a:pPr>
            <a:endParaRPr lang="en-GB" sz="2200" b="0" i="0" dirty="0">
              <a:effectLst/>
              <a:latin typeface="Cambria" panose="02040503050406030204" pitchFamily="18" charset="0"/>
            </a:endParaRPr>
          </a:p>
          <a:p>
            <a:br>
              <a:rPr lang="en-GB" sz="2200" b="0" i="0" dirty="0">
                <a:effectLst/>
                <a:latin typeface="Cambria" panose="02040503050406030204" pitchFamily="18" charset="0"/>
              </a:rPr>
            </a:b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103857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2A560-6D79-7643-A05C-840C08C8E8E0}"/>
              </a:ext>
            </a:extLst>
          </p:cNvPr>
          <p:cNvSpPr txBox="1"/>
          <p:nvPr/>
        </p:nvSpPr>
        <p:spPr>
          <a:xfrm>
            <a:off x="0" y="0"/>
            <a:ext cx="12192000" cy="7201972"/>
          </a:xfrm>
          <a:prstGeom prst="rect">
            <a:avLst/>
          </a:prstGeom>
          <a:noFill/>
        </p:spPr>
        <p:txBody>
          <a:bodyPr wrap="square">
            <a:spAutoFit/>
          </a:bodyPr>
          <a:lstStyle/>
          <a:p>
            <a:r>
              <a:rPr lang="en-GB" sz="2200" b="1" i="0" dirty="0">
                <a:effectLst/>
                <a:latin typeface="Cambria" panose="02040503050406030204" pitchFamily="18" charset="0"/>
              </a:rPr>
              <a:t>3.Materials Resource Planning (MRP and MRP II): </a:t>
            </a:r>
            <a:r>
              <a:rPr lang="en-GB" sz="2200" b="0" i="0" dirty="0">
                <a:effectLst/>
                <a:latin typeface="Cambria" panose="02040503050406030204" pitchFamily="18" charset="0"/>
              </a:rPr>
              <a:t>Materials Resource Planning (MRP) is a system that uses computer-based software to manage and plan the production and purchasing of materials based on the demand for end products. MRP II (Manufacturing Resource Planning) is an expanded version of MRP that integrates additional functions like capacity planning, scheduling, and financial management. These systems help in optimizing inventory levels, production schedules, and procurement activities to meet customer demand efficiently.</a:t>
            </a:r>
          </a:p>
          <a:p>
            <a:endParaRPr lang="en-GB" sz="2200" b="0" i="0" dirty="0">
              <a:effectLst/>
              <a:latin typeface="Cambria" panose="02040503050406030204" pitchFamily="18" charset="0"/>
            </a:endParaRPr>
          </a:p>
          <a:p>
            <a:pPr algn="l"/>
            <a:r>
              <a:rPr lang="en-GB" sz="2200" b="1" dirty="0">
                <a:latin typeface="Cambria" panose="02040503050406030204" pitchFamily="18" charset="0"/>
              </a:rPr>
              <a:t>4.</a:t>
            </a:r>
            <a:r>
              <a:rPr lang="en-GB" sz="2200" b="1" i="0" dirty="0">
                <a:effectLst/>
                <a:latin typeface="Cambria" panose="02040503050406030204" pitchFamily="18" charset="0"/>
              </a:rPr>
              <a:t>Just-in-Time (JIT) Supply and Kanban Systems: </a:t>
            </a:r>
            <a:r>
              <a:rPr lang="en-GB" sz="2200" b="0" i="0" dirty="0">
                <a:effectLst/>
                <a:latin typeface="Cambria" panose="02040503050406030204" pitchFamily="18" charset="0"/>
              </a:rPr>
              <a:t>Just-in-Time (JIT) is an inventory management approach focused on minimizing inventory levels by synchronizing production and supply with customer demand. It aims to eliminate waste and reduce costs associated with excess inventory. The Kanban system is a visual signalling system often used in JIT manufacturing. It uses cards or other signals to communicate replenishment needs based on actual consumption, enabling the smooth flow of materials and minimizing inventory holding.</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5.Consignment Stocking and Vendor Managed Inventory (VMI): </a:t>
            </a:r>
            <a:r>
              <a:rPr lang="en-GB" sz="2200" b="0" i="0" dirty="0">
                <a:effectLst/>
                <a:latin typeface="Cambria" panose="02040503050406030204" pitchFamily="18" charset="0"/>
              </a:rPr>
              <a:t>Consignment stocking involves placing inventory in a customer's location, but the ownership of the inventory remains with the supplier until it is consumed or sold. VMI is a collaborative inventory management approach where the supplier takes responsibility for monitoring and replenishing inventory at the customer's location based on agreed-upon levels and performance metrics. Both techniques can help streamline inventory management, reduce stockouts, and improve supply chain efficiency.</a:t>
            </a:r>
          </a:p>
          <a:p>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374020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EB9B2-4F83-AE48-B347-D9B1E7B37D8C}"/>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Calculating the inventory requirements recognising factors </a:t>
            </a:r>
          </a:p>
        </p:txBody>
      </p:sp>
      <p:sp>
        <p:nvSpPr>
          <p:cNvPr id="5" name="TextBox 4">
            <a:extLst>
              <a:ext uri="{FF2B5EF4-FFF2-40B4-BE49-F238E27FC236}">
                <a16:creationId xmlns:a16="http://schemas.microsoft.com/office/drawing/2014/main" id="{36EE841D-ADA8-DF43-AB3D-B7C2E8F0C009}"/>
              </a:ext>
            </a:extLst>
          </p:cNvPr>
          <p:cNvSpPr txBox="1"/>
          <p:nvPr/>
        </p:nvSpPr>
        <p:spPr>
          <a:xfrm>
            <a:off x="0" y="584775"/>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Calculating inventory requirements involves considering various factors and utilizing different techniques. Here's an overview of key factors and approaches related to inventory requirements calculation:</a:t>
            </a:r>
          </a:p>
          <a:p>
            <a:pPr algn="l">
              <a:buFont typeface="+mj-lt"/>
              <a:buAutoNum type="arabicPeriod"/>
            </a:pPr>
            <a:r>
              <a:rPr lang="en-GB" sz="2200" b="1" i="0" dirty="0">
                <a:effectLst/>
                <a:latin typeface="Cambria" panose="02040503050406030204" pitchFamily="18" charset="0"/>
              </a:rPr>
              <a:t>Economic Order Quantity (EOQ): </a:t>
            </a:r>
            <a:r>
              <a:rPr lang="en-GB" sz="2200" b="0" i="0" dirty="0">
                <a:effectLst/>
                <a:latin typeface="Cambria" panose="02040503050406030204" pitchFamily="18" charset="0"/>
              </a:rPr>
              <a:t>EOQ is a formula-based approach to determine the optimal order quantity that minimizes total inventory costs. It considers factors such as ordering costs, carrying costs, and demand patterns to find the quantity that balances these costs. EOQ helps to determine how much inventory to order each time to achieve cost efficiency.</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Reorder Point: </a:t>
            </a:r>
            <a:r>
              <a:rPr lang="en-GB" sz="2200" b="0" i="0" dirty="0">
                <a:effectLst/>
                <a:latin typeface="Cambria" panose="02040503050406030204" pitchFamily="18" charset="0"/>
              </a:rPr>
              <a:t>The reorder point is the inventory level at which a new order should be placed to replenish stock before running out. It takes into account lead time, demand variability, and desired service level. By setting an appropriate reorder point, businesses can avoid stockouts and maintain continuous supply.</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Bullwhip Effect: </a:t>
            </a:r>
            <a:r>
              <a:rPr lang="en-GB" sz="2200" b="0" i="0" dirty="0">
                <a:effectLst/>
                <a:latin typeface="Cambria" panose="02040503050406030204" pitchFamily="18" charset="0"/>
              </a:rPr>
              <a:t>The bullwhip effect refers to the amplification of demand fluctuations as they move up the supply chain. It occurs due to factors such as order batching, lack of coordination, and inaccurate demand forecasting. Understanding and mitigating the bullwhip effect is important for accurate inventory planning and reducing unnecessary inventory build-up.</a:t>
            </a:r>
          </a:p>
        </p:txBody>
      </p:sp>
    </p:spTree>
    <p:extLst>
      <p:ext uri="{BB962C8B-B14F-4D97-AF65-F5344CB8AC3E}">
        <p14:creationId xmlns:p14="http://schemas.microsoft.com/office/powerpoint/2010/main" val="272577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8501E2-FAAC-C045-A99C-4D26A5A31667}"/>
              </a:ext>
            </a:extLst>
          </p:cNvPr>
          <p:cNvSpPr txBox="1"/>
          <p:nvPr/>
        </p:nvSpPr>
        <p:spPr>
          <a:xfrm>
            <a:off x="0" y="0"/>
            <a:ext cx="12192000" cy="5509200"/>
          </a:xfrm>
          <a:prstGeom prst="rect">
            <a:avLst/>
          </a:prstGeom>
          <a:noFill/>
        </p:spPr>
        <p:txBody>
          <a:bodyPr wrap="square">
            <a:spAutoFit/>
          </a:bodyPr>
          <a:lstStyle/>
          <a:p>
            <a:pPr algn="l"/>
            <a:r>
              <a:rPr lang="en-GB" sz="2200" b="1" i="0" dirty="0">
                <a:effectLst/>
                <a:latin typeface="Cambria" panose="02040503050406030204" pitchFamily="18" charset="0"/>
              </a:rPr>
              <a:t>4.Materials Resource Planning (MRP): </a:t>
            </a:r>
            <a:r>
              <a:rPr lang="en-GB" sz="2200" b="0" i="0" dirty="0">
                <a:effectLst/>
                <a:latin typeface="Cambria" panose="02040503050406030204" pitchFamily="18" charset="0"/>
              </a:rPr>
              <a:t>MRP is a computer-based system that calculates the material requirements for production based on the demand for end products, bill of materials, and inventory levels. MRP helps in determining the timing and quantity of materials needed for production, facilitating effective inventory planning and control.</a:t>
            </a:r>
          </a:p>
          <a:p>
            <a:pPr algn="l"/>
            <a:endParaRPr lang="en-GB" sz="2200" b="0" i="0" dirty="0">
              <a:effectLst/>
              <a:latin typeface="Cambria" panose="02040503050406030204" pitchFamily="18" charset="0"/>
            </a:endParaRPr>
          </a:p>
          <a:p>
            <a:pPr algn="l"/>
            <a:r>
              <a:rPr lang="en-GB" sz="2200" b="1" dirty="0">
                <a:latin typeface="Cambria" panose="02040503050406030204" pitchFamily="18" charset="0"/>
              </a:rPr>
              <a:t>5.</a:t>
            </a:r>
            <a:r>
              <a:rPr lang="en-GB" sz="2200" b="1" i="0" dirty="0">
                <a:effectLst/>
                <a:latin typeface="Cambria" panose="02040503050406030204" pitchFamily="18" charset="0"/>
              </a:rPr>
              <a:t>Service Levels for Inventory: </a:t>
            </a:r>
            <a:r>
              <a:rPr lang="en-GB" sz="2200" b="0" i="0" dirty="0">
                <a:effectLst/>
                <a:latin typeface="Cambria" panose="02040503050406030204" pitchFamily="18" charset="0"/>
              </a:rPr>
              <a:t>Service levels indicate the desired level of product availability or customer satisfaction. When working with manufacturing, sales, and marketing teams, inventory requirements should consider the desired service levels for different products. Service levels may vary based on product importance, customer demand, and industry norms.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6.Qualitative and Quantitative Approaches to Forecasting: </a:t>
            </a:r>
            <a:r>
              <a:rPr lang="en-GB" sz="2200" b="0" i="0" dirty="0">
                <a:effectLst/>
                <a:latin typeface="Cambria" panose="02040503050406030204" pitchFamily="18" charset="0"/>
              </a:rPr>
              <a:t>Forecasting plays a crucial role in estimating future demand, which is essential for determining inventory requirements. Qualitative approaches involve subjective assessments based on expert opinions, market research, and customer feedback. Quantitative approaches use historical data and statistical models to project future demand. Combining both qualitative and quantitative methods can provide a more accurate forecast for inventory planning.</a:t>
            </a:r>
          </a:p>
        </p:txBody>
      </p:sp>
    </p:spTree>
    <p:extLst>
      <p:ext uri="{BB962C8B-B14F-4D97-AF65-F5344CB8AC3E}">
        <p14:creationId xmlns:p14="http://schemas.microsoft.com/office/powerpoint/2010/main" val="289568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F26558-E4D6-A04B-A5C3-DE0D3F3F36F5}"/>
              </a:ext>
            </a:extLst>
          </p:cNvPr>
          <p:cNvSpPr txBox="1"/>
          <p:nvPr/>
        </p:nvSpPr>
        <p:spPr>
          <a:xfrm>
            <a:off x="4223657" y="3247962"/>
            <a:ext cx="3817258" cy="1077218"/>
          </a:xfrm>
          <a:prstGeom prst="rect">
            <a:avLst/>
          </a:prstGeom>
          <a:noFill/>
        </p:spPr>
        <p:txBody>
          <a:bodyPr wrap="square">
            <a:spAutoFit/>
          </a:bodyPr>
          <a:lstStyle/>
          <a:p>
            <a:pPr algn="ctr"/>
            <a:r>
              <a:rPr lang="en-GB" sz="3200" b="1" dirty="0">
                <a:effectLst/>
                <a:latin typeface="Cambria" panose="02040503050406030204" pitchFamily="18" charset="0"/>
              </a:rPr>
              <a:t>A2 Storage and handling </a:t>
            </a:r>
            <a:endParaRPr lang="en-GB" sz="3200" dirty="0">
              <a:effectLst/>
              <a:latin typeface="Cambria" panose="02040503050406030204" pitchFamily="18" charset="0"/>
            </a:endParaRPr>
          </a:p>
        </p:txBody>
      </p:sp>
    </p:spTree>
    <p:extLst>
      <p:ext uri="{BB962C8B-B14F-4D97-AF65-F5344CB8AC3E}">
        <p14:creationId xmlns:p14="http://schemas.microsoft.com/office/powerpoint/2010/main" val="110474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F96BF2-49F6-BD48-9978-51C4CA89150C}"/>
              </a:ext>
            </a:extLst>
          </p:cNvPr>
          <p:cNvSpPr txBox="1"/>
          <p:nvPr/>
        </p:nvSpPr>
        <p:spPr>
          <a:xfrm>
            <a:off x="3265714" y="1751617"/>
            <a:ext cx="5820229" cy="3416320"/>
          </a:xfrm>
          <a:prstGeom prst="rect">
            <a:avLst/>
          </a:prstGeom>
          <a:noFill/>
        </p:spPr>
        <p:txBody>
          <a:bodyPr wrap="square">
            <a:spAutoFit/>
          </a:bodyPr>
          <a:lstStyle/>
          <a:p>
            <a:pPr algn="ctr"/>
            <a:r>
              <a:rPr lang="en-GB" sz="3600" b="1" dirty="0">
                <a:effectLst/>
                <a:latin typeface="Cambria" panose="02040503050406030204" pitchFamily="18" charset="0"/>
              </a:rPr>
              <a:t>Learning aims </a:t>
            </a:r>
            <a:endParaRPr lang="en-GB" sz="2000" dirty="0">
              <a:latin typeface="Cambria" panose="02040503050406030204" pitchFamily="18" charset="0"/>
            </a:endParaRPr>
          </a:p>
          <a:p>
            <a:pPr marL="342900" indent="-342900">
              <a:buFont typeface="+mj-lt"/>
              <a:buAutoNum type="alphaUcPeriod"/>
            </a:pPr>
            <a:br>
              <a:rPr lang="en-GB" sz="2000" dirty="0">
                <a:effectLst/>
                <a:latin typeface="Cambria" panose="02040503050406030204" pitchFamily="18" charset="0"/>
              </a:rPr>
            </a:br>
            <a:r>
              <a:rPr lang="en-GB" sz="2000" dirty="0">
                <a:effectLst/>
                <a:latin typeface="Cambria" panose="02040503050406030204" pitchFamily="18" charset="0"/>
              </a:rPr>
              <a:t>Examine the role of logistics operations in ensuring effective supply chain operations</a:t>
            </a:r>
          </a:p>
          <a:p>
            <a:pPr marL="342900" indent="-342900">
              <a:buFont typeface="+mj-lt"/>
              <a:buAutoNum type="alphaUcPeriod"/>
            </a:pPr>
            <a:br>
              <a:rPr lang="en-GB" sz="2000" dirty="0">
                <a:effectLst/>
                <a:latin typeface="Cambria" panose="02040503050406030204" pitchFamily="18" charset="0"/>
              </a:rPr>
            </a:br>
            <a:r>
              <a:rPr lang="en-GB" sz="2000" dirty="0">
                <a:effectLst/>
                <a:latin typeface="Cambria" panose="02040503050406030204" pitchFamily="18" charset="0"/>
              </a:rPr>
              <a:t>Investigate the importance of supply chain organisation and operation to businesses</a:t>
            </a:r>
          </a:p>
          <a:p>
            <a:pPr marL="342900" indent="-342900">
              <a:buFont typeface="+mj-lt"/>
              <a:buAutoNum type="alphaUcPeriod"/>
            </a:pPr>
            <a:br>
              <a:rPr lang="en-GB" sz="2000" dirty="0">
                <a:effectLst/>
                <a:latin typeface="Cambria" panose="02040503050406030204" pitchFamily="18" charset="0"/>
              </a:rPr>
            </a:br>
            <a:r>
              <a:rPr lang="en-GB" sz="2000" dirty="0">
                <a:effectLst/>
                <a:latin typeface="Cambria" panose="02040503050406030204" pitchFamily="18" charset="0"/>
              </a:rPr>
              <a:t>Examine the impact of technology on the efficient management of supply chain operations </a:t>
            </a:r>
            <a:endParaRPr lang="en-GB" sz="2000" dirty="0">
              <a:latin typeface="Cambria" panose="02040503050406030204" pitchFamily="18" charset="0"/>
            </a:endParaRPr>
          </a:p>
        </p:txBody>
      </p:sp>
    </p:spTree>
    <p:extLst>
      <p:ext uri="{BB962C8B-B14F-4D97-AF65-F5344CB8AC3E}">
        <p14:creationId xmlns:p14="http://schemas.microsoft.com/office/powerpoint/2010/main" val="380850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14AF5-0AF1-A94C-990E-A883CE5CC4C2}"/>
              </a:ext>
            </a:extLst>
          </p:cNvPr>
          <p:cNvSpPr txBox="1"/>
          <p:nvPr/>
        </p:nvSpPr>
        <p:spPr>
          <a:xfrm>
            <a:off x="0" y="0"/>
            <a:ext cx="12192000" cy="1077218"/>
          </a:xfrm>
          <a:prstGeom prst="rect">
            <a:avLst/>
          </a:prstGeom>
          <a:noFill/>
        </p:spPr>
        <p:txBody>
          <a:bodyPr wrap="square">
            <a:spAutoFit/>
          </a:bodyPr>
          <a:lstStyle/>
          <a:p>
            <a:pPr algn="ctr"/>
            <a:r>
              <a:rPr lang="en-PK" sz="3200" b="1" dirty="0">
                <a:latin typeface="Cambria" panose="02040503050406030204" pitchFamily="18" charset="0"/>
              </a:rPr>
              <a:t>Ware house location for ensuring efficient supply chain operations</a:t>
            </a:r>
          </a:p>
        </p:txBody>
      </p:sp>
      <p:sp>
        <p:nvSpPr>
          <p:cNvPr id="5" name="TextBox 4">
            <a:extLst>
              <a:ext uri="{FF2B5EF4-FFF2-40B4-BE49-F238E27FC236}">
                <a16:creationId xmlns:a16="http://schemas.microsoft.com/office/drawing/2014/main" id="{A75E3C8B-8034-0342-9A84-9F610E70D115}"/>
              </a:ext>
            </a:extLst>
          </p:cNvPr>
          <p:cNvSpPr txBox="1"/>
          <p:nvPr/>
        </p:nvSpPr>
        <p:spPr>
          <a:xfrm>
            <a:off x="0" y="1077218"/>
            <a:ext cx="12192000" cy="5509200"/>
          </a:xfrm>
          <a:prstGeom prst="rect">
            <a:avLst/>
          </a:prstGeom>
          <a:noFill/>
        </p:spPr>
        <p:txBody>
          <a:bodyPr wrap="square">
            <a:spAutoFit/>
          </a:bodyPr>
          <a:lstStyle/>
          <a:p>
            <a:pPr marL="285750" indent="-285750">
              <a:buFont typeface="Arial" panose="020B0604020202020204" pitchFamily="34" charset="0"/>
              <a:buChar char="•"/>
            </a:pPr>
            <a:r>
              <a:rPr lang="en-GB" sz="2200" dirty="0">
                <a:effectLst/>
                <a:latin typeface="Cambria" panose="02040503050406030204" pitchFamily="18" charset="0"/>
              </a:rPr>
              <a:t>Selecting the right warehouse location is crucial for ensuring efficient supply chain operations. Several factors should be considered when determining the optimal warehouse location:</a:t>
            </a:r>
          </a:p>
          <a:p>
            <a:pPr marL="285750" indent="-285750">
              <a:buFont typeface="Arial" panose="020B0604020202020204" pitchFamily="34" charset="0"/>
              <a:buChar char="•"/>
            </a:pPr>
            <a:endParaRPr lang="en-GB" sz="220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Proximity to Suppliers: </a:t>
            </a:r>
            <a:r>
              <a:rPr lang="en-GB" sz="2200" b="0" i="0" dirty="0">
                <a:effectLst/>
                <a:latin typeface="Cambria" panose="02040503050406030204" pitchFamily="18" charset="0"/>
              </a:rPr>
              <a:t>A warehouse located close to suppliers can reduce transportation costs and lead times. It allows for quicker replenishment of inventory and better responsiveness to changes in demand.</a:t>
            </a:r>
          </a:p>
          <a:p>
            <a:pPr>
              <a:buFont typeface="+mj-lt"/>
              <a:buAutoNum type="arabicPeriod"/>
            </a:pPr>
            <a:endParaRPr lang="en-GB" sz="2200" b="0"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Proximity to Customers: </a:t>
            </a:r>
            <a:r>
              <a:rPr lang="en-GB" sz="2200" b="0" i="0" dirty="0">
                <a:effectLst/>
                <a:latin typeface="Cambria" panose="02040503050406030204" pitchFamily="18" charset="0"/>
              </a:rPr>
              <a:t>Placing warehouses closer to customers can reduce delivery lead times and transportation costs. It enables faster order fulfilment, improves customer service, and supports timely delivery.</a:t>
            </a:r>
          </a:p>
          <a:p>
            <a:pPr>
              <a:buFont typeface="+mj-lt"/>
              <a:buAutoNum type="arabicPeriod"/>
            </a:pPr>
            <a:endParaRPr lang="en-GB" sz="2200" b="0"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Transportation Infrastructure: </a:t>
            </a:r>
            <a:r>
              <a:rPr lang="en-GB" sz="2200" b="0" i="0" dirty="0">
                <a:effectLst/>
                <a:latin typeface="Cambria" panose="02040503050406030204" pitchFamily="18" charset="0"/>
              </a:rPr>
              <a:t>Access to major highways, ports, airports, and rail terminals is essential for efficient transportation of goods. A well-connected warehouse location can facilitate smoother inbound and outbound logistics operations.</a:t>
            </a:r>
          </a:p>
          <a:p>
            <a:br>
              <a:rPr lang="en-GB" sz="2200" b="0" i="0" dirty="0">
                <a:effectLst/>
                <a:latin typeface="Cambria" panose="02040503050406030204" pitchFamily="18" charset="0"/>
              </a:rPr>
            </a:b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173918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532A5-714E-AE41-9924-9A81C3340866}"/>
              </a:ext>
            </a:extLst>
          </p:cNvPr>
          <p:cNvSpPr txBox="1"/>
          <p:nvPr/>
        </p:nvSpPr>
        <p:spPr>
          <a:xfrm>
            <a:off x="0" y="0"/>
            <a:ext cx="12192000" cy="6955750"/>
          </a:xfrm>
          <a:prstGeom prst="rect">
            <a:avLst/>
          </a:prstGeom>
          <a:noFill/>
        </p:spPr>
        <p:txBody>
          <a:bodyPr wrap="square">
            <a:spAutoFit/>
          </a:bodyPr>
          <a:lstStyle/>
          <a:p>
            <a:pPr algn="l"/>
            <a:r>
              <a:rPr lang="en-GB" sz="2200" b="1" i="0" dirty="0">
                <a:effectLst/>
                <a:latin typeface="Cambria" panose="02040503050406030204" pitchFamily="18" charset="0"/>
              </a:rPr>
              <a:t>4.Labor Availability: </a:t>
            </a:r>
            <a:r>
              <a:rPr lang="en-GB" sz="2200" b="0" i="0" dirty="0">
                <a:effectLst/>
                <a:latin typeface="Cambria" panose="02040503050406030204" pitchFamily="18" charset="0"/>
              </a:rPr>
              <a:t>Consider the availability of a skilled workforce in the chosen warehouse location. Adequate labour availability can support efficient warehouse operations, including receiving, order fulfilment, inventory management, and other essential tasks.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5.Cost of Real Estate and Operations: </a:t>
            </a:r>
            <a:r>
              <a:rPr lang="en-GB" sz="2200" b="0" i="0" dirty="0">
                <a:effectLst/>
                <a:latin typeface="Cambria" panose="02040503050406030204" pitchFamily="18" charset="0"/>
              </a:rPr>
              <a:t>Evaluate the costs associated with leasing, purchasing, or operating a warehouse in different locations. Factors such as property prices, taxes, utilities, and labour costs should be taken into account.</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6.Market Factors: </a:t>
            </a:r>
            <a:r>
              <a:rPr lang="en-GB" sz="2200" b="0" i="0" dirty="0">
                <a:effectLst/>
                <a:latin typeface="Cambria" panose="02040503050406030204" pitchFamily="18" charset="0"/>
              </a:rPr>
              <a:t>Consider the market characteristics and dynamics of the specific region or area. Factors such as customer density, market growth, competition, and local regulations can influence the warehouse location decision.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7.Risk Factors: </a:t>
            </a:r>
            <a:r>
              <a:rPr lang="en-GB" sz="2200" b="0" i="0" dirty="0">
                <a:effectLst/>
                <a:latin typeface="Cambria" panose="02040503050406030204" pitchFamily="18" charset="0"/>
              </a:rPr>
              <a:t>Assess the vulnerability to natural disasters, political instability, labour disputes, and other risks in potential warehouse locations. Mitigating risk and ensuring business continuity are essential considerations.</a:t>
            </a:r>
          </a:p>
          <a:p>
            <a:pPr algn="l"/>
            <a:endParaRPr lang="en-GB" sz="2200" dirty="0">
              <a:latin typeface="Cambria" panose="02040503050406030204" pitchFamily="18" charset="0"/>
            </a:endParaRPr>
          </a:p>
          <a:p>
            <a:pPr algn="l"/>
            <a:r>
              <a:rPr lang="en-GB" sz="2200" b="1" i="0" dirty="0">
                <a:effectLst/>
                <a:latin typeface="Cambria" panose="02040503050406030204" pitchFamily="18" charset="0"/>
              </a:rPr>
              <a:t>8.Scalability and Future Growth: </a:t>
            </a:r>
            <a:r>
              <a:rPr lang="en-GB" sz="2200" b="0" i="0" dirty="0">
                <a:effectLst/>
                <a:latin typeface="Cambria" panose="02040503050406030204" pitchFamily="18" charset="0"/>
              </a:rPr>
              <a:t>Anticipate future business growth and expansion plans. Choose a warehouse location that allows for scalability and accommodates future needs without major disruptions to supply chain operations.</a:t>
            </a:r>
          </a:p>
          <a:p>
            <a:pPr algn="l"/>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58483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D3D1FB-6C2E-2646-BD42-7E0CD94C002B}"/>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Ware house design </a:t>
            </a:r>
          </a:p>
        </p:txBody>
      </p:sp>
      <p:sp>
        <p:nvSpPr>
          <p:cNvPr id="5" name="TextBox 4">
            <a:extLst>
              <a:ext uri="{FF2B5EF4-FFF2-40B4-BE49-F238E27FC236}">
                <a16:creationId xmlns:a16="http://schemas.microsoft.com/office/drawing/2014/main" id="{03B43850-604B-4449-ACCC-D6B35D900850}"/>
              </a:ext>
            </a:extLst>
          </p:cNvPr>
          <p:cNvSpPr txBox="1"/>
          <p:nvPr/>
        </p:nvSpPr>
        <p:spPr>
          <a:xfrm>
            <a:off x="-1" y="446489"/>
            <a:ext cx="12191999"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Designing a warehouse to optimize flow, space utilization, and flexibility in handling inventories involves considering various aspects. Here are some key considerations for warehouse design:</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Layout and Flow: </a:t>
            </a:r>
            <a:r>
              <a:rPr lang="en-GB" sz="2200" b="0" i="0" dirty="0">
                <a:effectLst/>
                <a:latin typeface="Cambria" panose="02040503050406030204" pitchFamily="18" charset="0"/>
              </a:rPr>
              <a:t>Create a layout that supports the smooth flow of goods and minimizes movement within the warehouse. Consider factors such as product flow paths, logical product grouping, and efficient traffic patterns for material handling equipment. Optimize the placement of receiving, storage, picking, and shipping areas to minimize travel distances and improve productivity.</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Space Utilization: </a:t>
            </a:r>
            <a:r>
              <a:rPr lang="en-GB" sz="2200" b="0" i="0" dirty="0">
                <a:effectLst/>
                <a:latin typeface="Cambria" panose="02040503050406030204" pitchFamily="18" charset="0"/>
              </a:rPr>
              <a:t>Maximize the use of available space in the warehouse. This can be achieved through effective space planning, including vertical space utilization with the use of mezzanines, high stacking, or automated storage systems. Implement proper slotting techniques to assign storage locations based on product characteristics, demand frequency, and storage equipment capabilities.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Flexibility and Scalability: </a:t>
            </a:r>
            <a:r>
              <a:rPr lang="en-GB" sz="2200" b="0" i="0" dirty="0">
                <a:effectLst/>
                <a:latin typeface="Cambria" panose="02040503050406030204" pitchFamily="18" charset="0"/>
              </a:rPr>
              <a:t>Design the warehouse with flexibility and scalability in mind to accommodate changing business needs. Utilize modular storage systems, adjustable racking, and configurable layouts that can be easily modified or expanded as required. This enables the warehouse to adapt to fluctuating inventory levels and evolving operational requirements.</a:t>
            </a:r>
          </a:p>
        </p:txBody>
      </p:sp>
    </p:spTree>
    <p:extLst>
      <p:ext uri="{BB962C8B-B14F-4D97-AF65-F5344CB8AC3E}">
        <p14:creationId xmlns:p14="http://schemas.microsoft.com/office/powerpoint/2010/main" val="370495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DB33C-89D8-F341-8195-D2336E0E04C2}"/>
              </a:ext>
            </a:extLst>
          </p:cNvPr>
          <p:cNvSpPr txBox="1"/>
          <p:nvPr/>
        </p:nvSpPr>
        <p:spPr>
          <a:xfrm>
            <a:off x="0" y="0"/>
            <a:ext cx="12192000" cy="6186309"/>
          </a:xfrm>
          <a:prstGeom prst="rect">
            <a:avLst/>
          </a:prstGeom>
          <a:noFill/>
        </p:spPr>
        <p:txBody>
          <a:bodyPr wrap="square">
            <a:spAutoFit/>
          </a:bodyPr>
          <a:lstStyle/>
          <a:p>
            <a:pPr algn="l"/>
            <a:r>
              <a:rPr lang="en-GB" sz="2200" b="1" i="0" dirty="0">
                <a:effectLst/>
                <a:latin typeface="Cambria" panose="02040503050406030204" pitchFamily="18" charset="0"/>
              </a:rPr>
              <a:t>4.Equipment and Technology Integration: </a:t>
            </a:r>
            <a:r>
              <a:rPr lang="en-GB" sz="2200" b="0" i="0" dirty="0">
                <a:effectLst/>
                <a:latin typeface="Cambria" panose="02040503050406030204" pitchFamily="18" charset="0"/>
              </a:rPr>
              <a:t>Incorporate appropriate material handling equipment and technology solutions to improve efficiency and accuracy. This may include conveyor systems, automated guided vehicles (AGVs), robotics, barcode scanning, and warehouse management systems (WMS). Integrate these systems to streamline processes and enhance inventory visibility and control.</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5.Ergonomics and Safety: </a:t>
            </a:r>
            <a:r>
              <a:rPr lang="en-GB" sz="2200" b="0" i="0" dirty="0">
                <a:effectLst/>
                <a:latin typeface="Cambria" panose="02040503050406030204" pitchFamily="18" charset="0"/>
              </a:rPr>
              <a:t>Consider ergonomic principles in warehouse design to create a safe and comfortable working environment for warehouse staff. Ensure proper lighting, ventilation, and ergonomic equipment to minimize the risk of injuries and enhance productivity.</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6.Cross-Docking and Flow-through Operations: </a:t>
            </a:r>
            <a:r>
              <a:rPr lang="en-GB" sz="2200" b="0" i="0" dirty="0">
                <a:effectLst/>
                <a:latin typeface="Cambria" panose="02040503050406030204" pitchFamily="18" charset="0"/>
              </a:rPr>
              <a:t>Evaluate the feasibility of implementing cross-docking or flow-through operations to reduce inventory holding time and improve order fulfilment speed. These techniques involve directly transferring incoming goods to outgoing shipments, bypassing long-term storage.</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7.Quality Control and Inspection Areas: </a:t>
            </a:r>
            <a:r>
              <a:rPr lang="en-GB" sz="2200" b="0" i="0" dirty="0">
                <a:effectLst/>
                <a:latin typeface="Cambria" panose="02040503050406030204" pitchFamily="18" charset="0"/>
              </a:rPr>
              <a:t>Allocate dedicated spaces for quality control and inspection activities to ensure accurate inventory counts, detect defects or damages, and maintain product integrity.</a:t>
            </a:r>
          </a:p>
        </p:txBody>
      </p:sp>
    </p:spTree>
    <p:extLst>
      <p:ext uri="{BB962C8B-B14F-4D97-AF65-F5344CB8AC3E}">
        <p14:creationId xmlns:p14="http://schemas.microsoft.com/office/powerpoint/2010/main" val="361716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C0A0D-83E4-E641-A5E0-5DB6E513FECC}"/>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Methods of efficient inventory handling </a:t>
            </a:r>
          </a:p>
        </p:txBody>
      </p:sp>
      <p:sp>
        <p:nvSpPr>
          <p:cNvPr id="5" name="TextBox 4">
            <a:extLst>
              <a:ext uri="{FF2B5EF4-FFF2-40B4-BE49-F238E27FC236}">
                <a16:creationId xmlns:a16="http://schemas.microsoft.com/office/drawing/2014/main" id="{995E9EA0-25F8-4947-85AE-29580E3FD5AC}"/>
              </a:ext>
            </a:extLst>
          </p:cNvPr>
          <p:cNvSpPr txBox="1"/>
          <p:nvPr/>
        </p:nvSpPr>
        <p:spPr>
          <a:xfrm>
            <a:off x="0" y="468660"/>
            <a:ext cx="12192000" cy="6524863"/>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Efficient inventory handling techniques, such as palletization and unit loads, are widely used in warehouses and distribution centres to streamline operations, improve productivity, and ensure the safe movement of goods. Here are some commonly employed methods: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Palletization: </a:t>
            </a:r>
            <a:r>
              <a:rPr lang="en-GB" sz="2200" b="0" i="0" dirty="0">
                <a:effectLst/>
                <a:latin typeface="Cambria" panose="02040503050406030204" pitchFamily="18" charset="0"/>
              </a:rPr>
              <a:t>Palletization involves placing goods on pallets or skids, typically made of wood, plastic, or metal. Pallets provide a stable base for stacking and handling goods, making it easier to move multiple items at once using forklifts, pallet jacks, or automated handling equipment. Palletization facilitates efficient loading and unloading, reduces manual handling, and protects products during transit.</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Unit Loads: </a:t>
            </a:r>
            <a:r>
              <a:rPr lang="en-GB" sz="2200" b="0" i="0" dirty="0">
                <a:effectLst/>
                <a:latin typeface="Cambria" panose="02040503050406030204" pitchFamily="18" charset="0"/>
              </a:rPr>
              <a:t>Unit loads refer to the consolidation of multiple individual items into a single, manageable load. This can be achieved by grouping products on pallets, in crates, or on other load carriers. Unit loads help maximize space utilization, minimize handling time, and enable efficient movement throughout the supply chain. They also simplify inventory counting and reduce the risk of damage during transportation.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Racking Systems: </a:t>
            </a:r>
            <a:r>
              <a:rPr lang="en-GB" sz="2200" b="0" i="0" dirty="0">
                <a:effectLst/>
                <a:latin typeface="Cambria" panose="02040503050406030204" pitchFamily="18" charset="0"/>
              </a:rPr>
              <a:t>Implementing appropriate racking systems enhances inventory handling efficiency. Selective pallet racks, drive-in racks, push-back racks, and flow racks provide organized storage and easy access to inventory. </a:t>
            </a:r>
          </a:p>
        </p:txBody>
      </p:sp>
    </p:spTree>
    <p:extLst>
      <p:ext uri="{BB962C8B-B14F-4D97-AF65-F5344CB8AC3E}">
        <p14:creationId xmlns:p14="http://schemas.microsoft.com/office/powerpoint/2010/main" val="360804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BDBDB-7275-094A-876B-AFF7CCDBEF03}"/>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4.Cross-Docking: </a:t>
            </a:r>
            <a:r>
              <a:rPr lang="en-GB" sz="2200" b="0" i="0" dirty="0">
                <a:effectLst/>
                <a:latin typeface="Cambria" panose="02040503050406030204" pitchFamily="18" charset="0"/>
              </a:rPr>
              <a:t>Cross-docking is a method that involves transferring goods directly from inbound to outbound vehicles with minimal or no storage time. It eliminates the need for intermediate storage, reducing handling costs, and speeding up order fulfilment. Cross-docking requires efficient coordination and synchronization between inbound and outbound logistics activities.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5.Automated Handling Systems: </a:t>
            </a:r>
            <a:r>
              <a:rPr lang="en-GB" sz="2200" b="0" i="0" dirty="0">
                <a:effectLst/>
                <a:latin typeface="Cambria" panose="02040503050406030204" pitchFamily="18" charset="0"/>
              </a:rPr>
              <a:t>Utilizing automated handling systems, such as conveyor belts, sortation systems, robotic arms, and automated guided vehicles (AGVs), can significantly improve inventory handling efficiency. These systems automate material flow, reduce manual labour, minimize errors, and enable faster and more accurate order processing.</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6.FIFO and LIFO Methods: </a:t>
            </a:r>
            <a:r>
              <a:rPr lang="en-GB" sz="2200" b="0" i="0" dirty="0">
                <a:effectLst/>
                <a:latin typeface="Cambria" panose="02040503050406030204" pitchFamily="18" charset="0"/>
              </a:rPr>
              <a:t>Implementing proper inventory rotation techniques, such as First-In, First-Out (FIFO) or Last-In, First-Out (LIFO), ensures proper stock rotation and minimizes the risk of product obsolescence or spoilage. FIFO ensures that older inventory is used or shipped first, while LIFO prioritizes newer inventory.</a:t>
            </a:r>
          </a:p>
          <a:p>
            <a:pPr algn="l"/>
            <a:endParaRPr lang="en-GB" sz="2200" b="1" i="0" dirty="0">
              <a:effectLst/>
              <a:latin typeface="Cambria" panose="02040503050406030204" pitchFamily="18" charset="0"/>
            </a:endParaRPr>
          </a:p>
          <a:p>
            <a:pPr algn="l"/>
            <a:r>
              <a:rPr lang="en-GB" sz="2200" b="1" i="0" dirty="0">
                <a:effectLst/>
                <a:latin typeface="Cambria" panose="02040503050406030204" pitchFamily="18" charset="0"/>
              </a:rPr>
              <a:t>7.Barcode and RFID Technology: </a:t>
            </a:r>
            <a:r>
              <a:rPr lang="en-GB" sz="2200" b="0" i="0" dirty="0">
                <a:effectLst/>
                <a:latin typeface="Cambria" panose="02040503050406030204" pitchFamily="18" charset="0"/>
              </a:rPr>
              <a:t>Implementing barcode and RFID (Radio Frequency Identification) technology enables accurate and efficient inventory tracking and management. Scanning barcodes or using RFID tags allows for real-time visibility of inventory movements, reduces manual data entry errors, and improves overall inventory accuracy.</a:t>
            </a:r>
          </a:p>
        </p:txBody>
      </p:sp>
    </p:spTree>
    <p:extLst>
      <p:ext uri="{BB962C8B-B14F-4D97-AF65-F5344CB8AC3E}">
        <p14:creationId xmlns:p14="http://schemas.microsoft.com/office/powerpoint/2010/main" val="423292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3D461-E246-2347-B670-45C2E878FFC3}"/>
              </a:ext>
            </a:extLst>
          </p:cNvPr>
          <p:cNvSpPr txBox="1"/>
          <p:nvPr/>
        </p:nvSpPr>
        <p:spPr>
          <a:xfrm>
            <a:off x="0" y="0"/>
            <a:ext cx="12192000" cy="584775"/>
          </a:xfrm>
          <a:prstGeom prst="rect">
            <a:avLst/>
          </a:prstGeom>
          <a:noFill/>
        </p:spPr>
        <p:txBody>
          <a:bodyPr wrap="square">
            <a:spAutoFit/>
          </a:bodyPr>
          <a:lstStyle/>
          <a:p>
            <a:pPr algn="ctr"/>
            <a:r>
              <a:rPr lang="en-PK" sz="3200" b="1" dirty="0">
                <a:latin typeface="Cambria" panose="02040503050406030204" pitchFamily="18" charset="0"/>
              </a:rPr>
              <a:t>Systems for product coding</a:t>
            </a:r>
          </a:p>
        </p:txBody>
      </p:sp>
      <p:sp>
        <p:nvSpPr>
          <p:cNvPr id="5" name="TextBox 4">
            <a:extLst>
              <a:ext uri="{FF2B5EF4-FFF2-40B4-BE49-F238E27FC236}">
                <a16:creationId xmlns:a16="http://schemas.microsoft.com/office/drawing/2014/main" id="{0F94544B-E83B-E94E-AF32-A75BBB4A17BD}"/>
              </a:ext>
            </a:extLst>
          </p:cNvPr>
          <p:cNvSpPr txBox="1"/>
          <p:nvPr/>
        </p:nvSpPr>
        <p:spPr>
          <a:xfrm>
            <a:off x="0" y="471330"/>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Barcoding and Radio Frequency Identification (RFID) are commonly used systems for product coding and tracking in supply chain management. Let's explore each of these systems in more detail:</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Barcoding: </a:t>
            </a:r>
            <a:r>
              <a:rPr lang="en-GB" sz="2200" b="0" i="0" dirty="0">
                <a:effectLst/>
                <a:latin typeface="Cambria" panose="02040503050406030204" pitchFamily="18" charset="0"/>
              </a:rPr>
              <a:t>Barcoding is a widely adopted method for product identification and tracking. It involves printing and scanning barcodes, which consist of a series of vertical lines of varying widths. The barcode represents a unique product code that can be scanned using barcode scanners or mobile devices with built-in scanners. The information encoded in the barcode can include product details, serial numbers, batch numbers, or other relevant data.</a:t>
            </a:r>
          </a:p>
          <a:p>
            <a:pPr algn="l">
              <a:buFont typeface="+mj-lt"/>
              <a:buAutoNum type="arabicPeriod"/>
            </a:pPr>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Advantages of Barcoding:</a:t>
            </a:r>
          </a:p>
          <a:p>
            <a:pPr marL="285750" indent="-285750" algn="l">
              <a:buFont typeface="Arial" panose="020B0604020202020204" pitchFamily="34" charset="0"/>
              <a:buChar char="•"/>
            </a:pPr>
            <a:r>
              <a:rPr lang="en-GB" sz="2200" b="0" i="0" dirty="0">
                <a:effectLst/>
                <a:latin typeface="Cambria" panose="02040503050406030204" pitchFamily="18" charset="0"/>
              </a:rPr>
              <a:t>Cost-effective and easy to implement.</a:t>
            </a:r>
          </a:p>
          <a:p>
            <a:pPr marL="285750" indent="-285750" algn="l">
              <a:buFont typeface="Arial" panose="020B0604020202020204" pitchFamily="34" charset="0"/>
              <a:buChar char="•"/>
            </a:pPr>
            <a:r>
              <a:rPr lang="en-GB" sz="2200" b="0" i="0" dirty="0">
                <a:effectLst/>
                <a:latin typeface="Cambria" panose="02040503050406030204" pitchFamily="18" charset="0"/>
              </a:rPr>
              <a:t>Enables accurate and fast data capture.</a:t>
            </a:r>
          </a:p>
          <a:p>
            <a:pPr marL="285750" indent="-285750" algn="l">
              <a:buFont typeface="Arial" panose="020B0604020202020204" pitchFamily="34" charset="0"/>
              <a:buChar char="•"/>
            </a:pPr>
            <a:r>
              <a:rPr lang="en-GB" sz="2200" b="0" i="0" dirty="0">
                <a:effectLst/>
                <a:latin typeface="Cambria" panose="02040503050406030204" pitchFamily="18" charset="0"/>
              </a:rPr>
              <a:t>Improves inventory accuracy and reduces manual data entry errors.</a:t>
            </a:r>
          </a:p>
          <a:p>
            <a:pPr marL="285750" indent="-285750" algn="l">
              <a:buFont typeface="Arial" panose="020B0604020202020204" pitchFamily="34" charset="0"/>
              <a:buChar char="•"/>
            </a:pPr>
            <a:r>
              <a:rPr lang="en-GB" sz="2200" b="0" i="0" dirty="0">
                <a:effectLst/>
                <a:latin typeface="Cambria" panose="02040503050406030204" pitchFamily="18" charset="0"/>
              </a:rPr>
              <a:t>Facilitates efficient product tracking and traceability.</a:t>
            </a:r>
          </a:p>
          <a:p>
            <a:pPr marL="285750" indent="-285750" algn="l">
              <a:buFont typeface="Arial" panose="020B0604020202020204" pitchFamily="34" charset="0"/>
              <a:buChar char="•"/>
            </a:pPr>
            <a:r>
              <a:rPr lang="en-GB" sz="2200" b="0" i="0" dirty="0">
                <a:effectLst/>
                <a:latin typeface="Cambria" panose="02040503050406030204" pitchFamily="18" charset="0"/>
              </a:rPr>
              <a:t>Supports various supply chain processes, such as receiving, picking, shipping, and inventory management.</a:t>
            </a:r>
          </a:p>
        </p:txBody>
      </p:sp>
    </p:spTree>
    <p:extLst>
      <p:ext uri="{BB962C8B-B14F-4D97-AF65-F5344CB8AC3E}">
        <p14:creationId xmlns:p14="http://schemas.microsoft.com/office/powerpoint/2010/main" val="24802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CB32CF-B368-E34D-A60D-6F35E6C17AAC}"/>
              </a:ext>
            </a:extLst>
          </p:cNvPr>
          <p:cNvSpPr txBox="1"/>
          <p:nvPr/>
        </p:nvSpPr>
        <p:spPr>
          <a:xfrm>
            <a:off x="0" y="0"/>
            <a:ext cx="12192000" cy="4493538"/>
          </a:xfrm>
          <a:prstGeom prst="rect">
            <a:avLst/>
          </a:prstGeom>
          <a:noFill/>
        </p:spPr>
        <p:txBody>
          <a:bodyPr wrap="square">
            <a:spAutoFit/>
          </a:bodyPr>
          <a:lstStyle/>
          <a:p>
            <a:pPr algn="l">
              <a:buFont typeface="+mj-lt"/>
              <a:buAutoNum type="arabicPeriod" startAt="2"/>
            </a:pPr>
            <a:r>
              <a:rPr lang="en-GB" sz="2200" b="1" i="0" dirty="0">
                <a:effectLst/>
                <a:latin typeface="Cambria" panose="02040503050406030204" pitchFamily="18" charset="0"/>
              </a:rPr>
              <a:t>Radio Frequency Identification (RFID): </a:t>
            </a:r>
          </a:p>
          <a:p>
            <a:pPr marL="285750" indent="-285750" algn="l">
              <a:buFont typeface="Arial" panose="020B0604020202020204" pitchFamily="34" charset="0"/>
              <a:buChar char="•"/>
            </a:pPr>
            <a:r>
              <a:rPr lang="en-GB" sz="2200" b="0" i="0" dirty="0">
                <a:effectLst/>
                <a:latin typeface="Cambria" panose="02040503050406030204" pitchFamily="18" charset="0"/>
              </a:rPr>
              <a:t>RFID is an advanced product coding and tracking system that uses radio waves to automatically identify and track products. It consists of RFID tags (also known as transponders) attached to the products and RFID readers or antennas to capture the data from the tags. RFID tags can be either passive (powered by the RFID reader's energy) or active (contain their own power source).</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Advantages of RFID:</a:t>
            </a:r>
          </a:p>
          <a:p>
            <a:pPr marL="285750" indent="-285750" algn="l">
              <a:buFont typeface="Arial" panose="020B0604020202020204" pitchFamily="34" charset="0"/>
              <a:buChar char="•"/>
            </a:pPr>
            <a:r>
              <a:rPr lang="en-GB" sz="2200" b="0" i="0" dirty="0">
                <a:effectLst/>
                <a:latin typeface="Cambria" panose="02040503050406030204" pitchFamily="18" charset="0"/>
              </a:rPr>
              <a:t>Enables contactless and real-time product identification and tracking.</a:t>
            </a:r>
          </a:p>
          <a:p>
            <a:pPr marL="285750" indent="-285750" algn="l">
              <a:buFont typeface="Arial" panose="020B0604020202020204" pitchFamily="34" charset="0"/>
              <a:buChar char="•"/>
            </a:pPr>
            <a:r>
              <a:rPr lang="en-GB" sz="2200" b="0" i="0" dirty="0">
                <a:effectLst/>
                <a:latin typeface="Cambria" panose="02040503050406030204" pitchFamily="18" charset="0"/>
              </a:rPr>
              <a:t>Allows for simultaneous scanning of multiple items within the reader's range.</a:t>
            </a:r>
          </a:p>
          <a:p>
            <a:pPr marL="285750" indent="-285750" algn="l">
              <a:buFont typeface="Arial" panose="020B0604020202020204" pitchFamily="34" charset="0"/>
              <a:buChar char="•"/>
            </a:pPr>
            <a:r>
              <a:rPr lang="en-GB" sz="2200" b="0" i="0" dirty="0">
                <a:effectLst/>
                <a:latin typeface="Cambria" panose="02040503050406030204" pitchFamily="18" charset="0"/>
              </a:rPr>
              <a:t>Provides greater visibility and accuracy in inventory management.</a:t>
            </a:r>
          </a:p>
          <a:p>
            <a:pPr marL="285750" indent="-285750" algn="l">
              <a:buFont typeface="Arial" panose="020B0604020202020204" pitchFamily="34" charset="0"/>
              <a:buChar char="•"/>
            </a:pPr>
            <a:r>
              <a:rPr lang="en-GB" sz="2200" b="0" i="0" dirty="0">
                <a:effectLst/>
                <a:latin typeface="Cambria" panose="02040503050406030204" pitchFamily="18" charset="0"/>
              </a:rPr>
              <a:t>Supports automated data capture and reduces human intervention.</a:t>
            </a:r>
          </a:p>
          <a:p>
            <a:pPr marL="285750" indent="-285750" algn="l">
              <a:buFont typeface="Arial" panose="020B0604020202020204" pitchFamily="34" charset="0"/>
              <a:buChar char="•"/>
            </a:pPr>
            <a:r>
              <a:rPr lang="en-GB" sz="2200" b="0" i="0" dirty="0">
                <a:effectLst/>
                <a:latin typeface="Cambria" panose="02040503050406030204" pitchFamily="18" charset="0"/>
              </a:rPr>
              <a:t>Enhances supply chain visibility, security, and anti-counterfeiting efforts.</a:t>
            </a:r>
          </a:p>
          <a:p>
            <a:pPr marL="285750" indent="-285750" algn="l">
              <a:buFont typeface="Arial" panose="020B0604020202020204" pitchFamily="34" charset="0"/>
              <a:buChar char="•"/>
            </a:pPr>
            <a:r>
              <a:rPr lang="en-GB" sz="2200" b="0" i="0" dirty="0">
                <a:effectLst/>
                <a:latin typeface="Cambria" panose="02040503050406030204" pitchFamily="18" charset="0"/>
              </a:rPr>
              <a:t>Enables dynamic tracking and tracing of products in real-time</a:t>
            </a:r>
          </a:p>
        </p:txBody>
      </p:sp>
    </p:spTree>
    <p:extLst>
      <p:ext uri="{BB962C8B-B14F-4D97-AF65-F5344CB8AC3E}">
        <p14:creationId xmlns:p14="http://schemas.microsoft.com/office/powerpoint/2010/main" val="3444698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F17B39-DC0E-CC4B-BEEB-56D6D594483D}"/>
              </a:ext>
            </a:extLst>
          </p:cNvPr>
          <p:cNvSpPr txBox="1"/>
          <p:nvPr/>
        </p:nvSpPr>
        <p:spPr>
          <a:xfrm>
            <a:off x="4267200" y="3247962"/>
            <a:ext cx="3643086" cy="584775"/>
          </a:xfrm>
          <a:prstGeom prst="rect">
            <a:avLst/>
          </a:prstGeom>
          <a:noFill/>
        </p:spPr>
        <p:txBody>
          <a:bodyPr wrap="square">
            <a:spAutoFit/>
          </a:bodyPr>
          <a:lstStyle/>
          <a:p>
            <a:pPr algn="ctr"/>
            <a:r>
              <a:rPr lang="en-GB" sz="3200" b="1" dirty="0">
                <a:effectLst/>
                <a:latin typeface="Cambria" panose="02040503050406030204" pitchFamily="18" charset="0"/>
              </a:rPr>
              <a:t>A3 Transportation </a:t>
            </a:r>
            <a:endParaRPr lang="en-GB" sz="3200" dirty="0">
              <a:effectLst/>
              <a:latin typeface="Cambria" panose="02040503050406030204" pitchFamily="18" charset="0"/>
            </a:endParaRPr>
          </a:p>
        </p:txBody>
      </p:sp>
    </p:spTree>
    <p:extLst>
      <p:ext uri="{BB962C8B-B14F-4D97-AF65-F5344CB8AC3E}">
        <p14:creationId xmlns:p14="http://schemas.microsoft.com/office/powerpoint/2010/main" val="2598161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466C7C-D5D3-AF4A-984D-0128F2D86D4F}"/>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Modes of freight transportation </a:t>
            </a:r>
          </a:p>
        </p:txBody>
      </p:sp>
      <p:sp>
        <p:nvSpPr>
          <p:cNvPr id="5" name="TextBox 4">
            <a:extLst>
              <a:ext uri="{FF2B5EF4-FFF2-40B4-BE49-F238E27FC236}">
                <a16:creationId xmlns:a16="http://schemas.microsoft.com/office/drawing/2014/main" id="{6B421DDE-59CE-AF49-8DA6-DE2EE45F418D}"/>
              </a:ext>
            </a:extLst>
          </p:cNvPr>
          <p:cNvSpPr txBox="1"/>
          <p:nvPr/>
        </p:nvSpPr>
        <p:spPr>
          <a:xfrm>
            <a:off x="0" y="584775"/>
            <a:ext cx="12192000" cy="5170646"/>
          </a:xfrm>
          <a:prstGeom prst="rect">
            <a:avLst/>
          </a:prstGeom>
          <a:noFill/>
        </p:spPr>
        <p:txBody>
          <a:bodyPr wrap="square">
            <a:spAutoFit/>
          </a:bodyPr>
          <a:lstStyle/>
          <a:p>
            <a:pPr marL="285750" indent="-285750">
              <a:buFont typeface="Arial" panose="020B0604020202020204" pitchFamily="34" charset="0"/>
              <a:buChar char="•"/>
            </a:pPr>
            <a:r>
              <a:rPr lang="en-GB" sz="2200" b="0" i="0" dirty="0">
                <a:effectLst/>
                <a:latin typeface="Cambria" panose="02040503050406030204" pitchFamily="18" charset="0"/>
              </a:rPr>
              <a:t>There are several modes of freight transportation available, each with its own advantages and reasons for use. The main modes of freight transportation include:</a:t>
            </a:r>
          </a:p>
          <a:p>
            <a:pPr marL="285750" indent="-285750">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Road Transportation: </a:t>
            </a:r>
            <a:r>
              <a:rPr lang="en-GB" sz="2200" b="0" i="0" dirty="0">
                <a:effectLst/>
                <a:latin typeface="Cambria" panose="02040503050406030204" pitchFamily="18" charset="0"/>
              </a:rPr>
              <a:t>Road transportation, including trucks and vans, is the most common mode for freight movement. It offers flexibility in terms of accessibility, routes, and door-to-door delivery. Road transport is suitable for both short and long distances, making it ideal for regional and domestic shipments. It is often preferred for time-sensitive deliveries and for transporting smaller quantities of goods.</a:t>
            </a:r>
          </a:p>
          <a:p>
            <a:pPr algn="l">
              <a:buFont typeface="+mj-lt"/>
              <a:buAutoNum type="arabicPeriod"/>
            </a:pPr>
            <a:endParaRPr lang="en-GB" sz="2200" b="1" i="0" dirty="0">
              <a:effectLst/>
              <a:latin typeface="Cambria" panose="02040503050406030204" pitchFamily="18" charset="0"/>
            </a:endParaRPr>
          </a:p>
          <a:p>
            <a:pPr algn="l"/>
            <a:r>
              <a:rPr lang="en-GB" sz="2200" b="1" i="0" dirty="0">
                <a:effectLst/>
                <a:latin typeface="Cambria" panose="02040503050406030204" pitchFamily="18" charset="0"/>
              </a:rPr>
              <a:t>Reasons for Use:</a:t>
            </a:r>
          </a:p>
          <a:p>
            <a:pPr marL="285750" indent="-285750" algn="l">
              <a:buFont typeface="Arial" panose="020B0604020202020204" pitchFamily="34" charset="0"/>
              <a:buChar char="•"/>
            </a:pPr>
            <a:r>
              <a:rPr lang="en-GB" sz="2200" b="0" i="0" dirty="0">
                <a:effectLst/>
                <a:latin typeface="Cambria" panose="02040503050406030204" pitchFamily="18" charset="0"/>
              </a:rPr>
              <a:t>Quick and efficient for local and regional deliveries.</a:t>
            </a:r>
          </a:p>
          <a:p>
            <a:pPr marL="285750" indent="-285750" algn="l">
              <a:buFont typeface="Arial" panose="020B0604020202020204" pitchFamily="34" charset="0"/>
              <a:buChar char="•"/>
            </a:pPr>
            <a:r>
              <a:rPr lang="en-GB" sz="2200" b="0" i="0" dirty="0">
                <a:effectLst/>
                <a:latin typeface="Cambria" panose="02040503050406030204" pitchFamily="18" charset="0"/>
              </a:rPr>
              <a:t>Wide accessibility to pick-up and delivery locations.</a:t>
            </a:r>
          </a:p>
          <a:p>
            <a:pPr marL="285750" indent="-285750" algn="l">
              <a:buFont typeface="Arial" panose="020B0604020202020204" pitchFamily="34" charset="0"/>
              <a:buChar char="•"/>
            </a:pPr>
            <a:r>
              <a:rPr lang="en-GB" sz="2200" b="0" i="0" dirty="0">
                <a:effectLst/>
                <a:latin typeface="Cambria" panose="02040503050406030204" pitchFamily="18" charset="0"/>
              </a:rPr>
              <a:t>Flexible routes and schedules.</a:t>
            </a:r>
          </a:p>
          <a:p>
            <a:pPr marL="285750" indent="-285750" algn="l">
              <a:buFont typeface="Arial" panose="020B0604020202020204" pitchFamily="34" charset="0"/>
              <a:buChar char="•"/>
            </a:pPr>
            <a:r>
              <a:rPr lang="en-GB" sz="2200" b="0" i="0" dirty="0">
                <a:effectLst/>
                <a:latin typeface="Cambria" panose="02040503050406030204" pitchFamily="18" charset="0"/>
              </a:rPr>
              <a:t>Well-suited for just-in-time delivery.</a:t>
            </a:r>
          </a:p>
          <a:p>
            <a:pPr marL="285750" indent="-285750" algn="l">
              <a:buFont typeface="Arial" panose="020B0604020202020204" pitchFamily="34" charset="0"/>
              <a:buChar char="•"/>
            </a:pPr>
            <a:r>
              <a:rPr lang="en-GB" sz="2200" b="0" i="0" dirty="0">
                <a:effectLst/>
                <a:latin typeface="Cambria" panose="02040503050406030204" pitchFamily="18" charset="0"/>
              </a:rPr>
              <a:t>Cost-effective for shorter distances and smaller shipments.</a:t>
            </a:r>
          </a:p>
        </p:txBody>
      </p:sp>
    </p:spTree>
    <p:extLst>
      <p:ext uri="{BB962C8B-B14F-4D97-AF65-F5344CB8AC3E}">
        <p14:creationId xmlns:p14="http://schemas.microsoft.com/office/powerpoint/2010/main" val="323852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95E397-9AF9-DB4D-B9EB-13AF5BB3117E}"/>
              </a:ext>
            </a:extLst>
          </p:cNvPr>
          <p:cNvSpPr txBox="1"/>
          <p:nvPr/>
        </p:nvSpPr>
        <p:spPr>
          <a:xfrm>
            <a:off x="3207656" y="2877234"/>
            <a:ext cx="6749143" cy="1569660"/>
          </a:xfrm>
          <a:prstGeom prst="rect">
            <a:avLst/>
          </a:prstGeom>
          <a:noFill/>
        </p:spPr>
        <p:txBody>
          <a:bodyPr wrap="square">
            <a:spAutoFit/>
          </a:bodyPr>
          <a:lstStyle/>
          <a:p>
            <a:pPr marL="342900" indent="-342900">
              <a:buFont typeface="+mj-lt"/>
              <a:buAutoNum type="alphaUcPeriod"/>
            </a:pPr>
            <a:r>
              <a:rPr lang="en-GB" sz="3200" dirty="0">
                <a:effectLst/>
                <a:latin typeface="Cambria" panose="02040503050406030204" pitchFamily="18" charset="0"/>
              </a:rPr>
              <a:t>Examine the role of logistics operations in ensuring effective supply chain operations</a:t>
            </a:r>
          </a:p>
        </p:txBody>
      </p:sp>
    </p:spTree>
    <p:extLst>
      <p:ext uri="{BB962C8B-B14F-4D97-AF65-F5344CB8AC3E}">
        <p14:creationId xmlns:p14="http://schemas.microsoft.com/office/powerpoint/2010/main" val="24230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9BFE46-5636-A74D-855A-ECDDFF0C7249}"/>
              </a:ext>
            </a:extLst>
          </p:cNvPr>
          <p:cNvSpPr txBox="1"/>
          <p:nvPr/>
        </p:nvSpPr>
        <p:spPr>
          <a:xfrm>
            <a:off x="0" y="0"/>
            <a:ext cx="12192000" cy="6863417"/>
          </a:xfrm>
          <a:prstGeom prst="rect">
            <a:avLst/>
          </a:prstGeom>
          <a:noFill/>
        </p:spPr>
        <p:txBody>
          <a:bodyPr wrap="square">
            <a:spAutoFit/>
          </a:bodyPr>
          <a:lstStyle/>
          <a:p>
            <a:pPr algn="l">
              <a:buFont typeface="+mj-lt"/>
              <a:buAutoNum type="arabicPeriod" startAt="2"/>
            </a:pPr>
            <a:r>
              <a:rPr lang="en-GB" sz="2200" b="1" i="0" dirty="0">
                <a:effectLst/>
                <a:latin typeface="Cambria" panose="02040503050406030204" pitchFamily="18" charset="0"/>
              </a:rPr>
              <a:t>Rail Transportation: </a:t>
            </a:r>
            <a:r>
              <a:rPr lang="en-GB" sz="2200" b="0" i="0" dirty="0">
                <a:effectLst/>
                <a:latin typeface="Cambria" panose="02040503050406030204" pitchFamily="18" charset="0"/>
              </a:rPr>
              <a:t>Rail transportation involves the movement of goods by train. It is particularly suitable for long-distance transportation of heavy and bulky goods. Rail transport offers high capacity and is well-suited for bulk commodities, such as coal, grain, and raw materials. It is known for its energy efficiency and lower carbon emissions compared to other modes.</a:t>
            </a:r>
          </a:p>
          <a:p>
            <a:pPr algn="l">
              <a:buFont typeface="+mj-lt"/>
              <a:buAutoNum type="arabicPeriod" startAt="2"/>
            </a:pPr>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Reasons for Use:</a:t>
            </a:r>
          </a:p>
          <a:p>
            <a:pPr marL="285750" indent="-285750" algn="l">
              <a:buFont typeface="Arial" panose="020B0604020202020204" pitchFamily="34" charset="0"/>
              <a:buChar char="•"/>
            </a:pPr>
            <a:r>
              <a:rPr lang="en-GB" sz="2200" b="0" i="0" dirty="0">
                <a:effectLst/>
                <a:latin typeface="Cambria" panose="02040503050406030204" pitchFamily="18" charset="0"/>
              </a:rPr>
              <a:t>Cost-effective for long-haul transportation.</a:t>
            </a:r>
          </a:p>
          <a:p>
            <a:pPr marL="285750" indent="-285750" algn="l">
              <a:buFont typeface="Arial" panose="020B0604020202020204" pitchFamily="34" charset="0"/>
              <a:buChar char="•"/>
            </a:pPr>
            <a:r>
              <a:rPr lang="en-GB" sz="2200" b="0" i="0" dirty="0">
                <a:effectLst/>
                <a:latin typeface="Cambria" panose="02040503050406030204" pitchFamily="18" charset="0"/>
              </a:rPr>
              <a:t>High capacity for large volumes and heavy goods.</a:t>
            </a:r>
          </a:p>
          <a:p>
            <a:pPr marL="285750" indent="-285750" algn="l">
              <a:buFont typeface="Arial" panose="020B0604020202020204" pitchFamily="34" charset="0"/>
              <a:buChar char="•"/>
            </a:pPr>
            <a:r>
              <a:rPr lang="en-GB" sz="2200" b="0" i="0" dirty="0">
                <a:effectLst/>
                <a:latin typeface="Cambria" panose="02040503050406030204" pitchFamily="18" charset="0"/>
              </a:rPr>
              <a:t>Reduced fuel consumption and lower environmental impact.</a:t>
            </a:r>
          </a:p>
          <a:p>
            <a:pPr marL="285750" indent="-285750" algn="l">
              <a:buFont typeface="Arial" panose="020B0604020202020204" pitchFamily="34" charset="0"/>
              <a:buChar char="•"/>
            </a:pPr>
            <a:r>
              <a:rPr lang="en-GB" sz="2200" b="0" i="0" dirty="0">
                <a:effectLst/>
                <a:latin typeface="Cambria" panose="02040503050406030204" pitchFamily="18" charset="0"/>
              </a:rPr>
              <a:t>Suitable for transporting goods over landlocked regions.</a:t>
            </a:r>
          </a:p>
          <a:p>
            <a:pPr marL="285750" indent="-285750" algn="l">
              <a:buFont typeface="Arial" panose="020B0604020202020204" pitchFamily="34" charset="0"/>
              <a:buChar char="•"/>
            </a:pPr>
            <a:r>
              <a:rPr lang="en-GB" sz="2200" b="0" i="0" dirty="0">
                <a:effectLst/>
                <a:latin typeface="Cambria" panose="02040503050406030204" pitchFamily="18" charset="0"/>
              </a:rPr>
              <a:t>Intermodal options for combining with other modes (e.g., rail-road or rail-sea).</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startAt="3"/>
            </a:pPr>
            <a:r>
              <a:rPr lang="en-GB" sz="2200" b="1" i="0" dirty="0">
                <a:effectLst/>
                <a:latin typeface="Cambria" panose="02040503050406030204" pitchFamily="18" charset="0"/>
              </a:rPr>
              <a:t>Air Transportation: </a:t>
            </a:r>
            <a:r>
              <a:rPr lang="en-GB" sz="2200" b="0" i="0" dirty="0">
                <a:effectLst/>
                <a:latin typeface="Cambria" panose="02040503050406030204" pitchFamily="18" charset="0"/>
              </a:rPr>
              <a:t>Air transportation involves the movement of goods by aircraft. It is the fastest mode of transportation and is preferred for urgent and time-sensitive deliveries. Air freight is commonly used for high-value and perishable goods, as well as for international shipments requiring swift delivery.</a:t>
            </a:r>
          </a:p>
          <a:p>
            <a:pPr algn="l"/>
            <a:r>
              <a:rPr lang="en-GB" sz="2200" b="1" i="0" dirty="0">
                <a:effectLst/>
                <a:latin typeface="Cambria" panose="02040503050406030204" pitchFamily="18" charset="0"/>
              </a:rPr>
              <a:t>Reasons for Use:</a:t>
            </a:r>
          </a:p>
          <a:p>
            <a:pPr marL="285750" indent="-285750" algn="l">
              <a:buFont typeface="Arial" panose="020B0604020202020204" pitchFamily="34" charset="0"/>
              <a:buChar char="•"/>
            </a:pPr>
            <a:r>
              <a:rPr lang="en-GB" sz="2200" b="0" i="0" dirty="0">
                <a:effectLst/>
                <a:latin typeface="Cambria" panose="02040503050406030204" pitchFamily="18" charset="0"/>
              </a:rPr>
              <a:t>Fastest mode of transportation for time-sensitive shipments.</a:t>
            </a:r>
          </a:p>
          <a:p>
            <a:pPr marL="285750" indent="-285750" algn="l">
              <a:buFont typeface="Arial" panose="020B0604020202020204" pitchFamily="34" charset="0"/>
              <a:buChar char="•"/>
            </a:pPr>
            <a:r>
              <a:rPr lang="en-GB" sz="2200" b="0" i="0" dirty="0">
                <a:effectLst/>
                <a:latin typeface="Cambria" panose="02040503050406030204" pitchFamily="18" charset="0"/>
              </a:rPr>
              <a:t>Global reach and connectivity to various destinations.</a:t>
            </a:r>
          </a:p>
          <a:p>
            <a:pPr marL="285750" indent="-285750" algn="l">
              <a:buFont typeface="Arial" panose="020B0604020202020204" pitchFamily="34" charset="0"/>
              <a:buChar char="•"/>
            </a:pPr>
            <a:r>
              <a:rPr lang="en-GB" sz="2200" b="0" i="0" dirty="0">
                <a:effectLst/>
                <a:latin typeface="Cambria" panose="02040503050406030204" pitchFamily="18" charset="0"/>
              </a:rPr>
              <a:t>Suitable for high-value and perishable goods.</a:t>
            </a:r>
          </a:p>
        </p:txBody>
      </p:sp>
    </p:spTree>
    <p:extLst>
      <p:ext uri="{BB962C8B-B14F-4D97-AF65-F5344CB8AC3E}">
        <p14:creationId xmlns:p14="http://schemas.microsoft.com/office/powerpoint/2010/main" val="3580646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77F1F3-B31F-D94F-934C-97862FF9EC7E}"/>
              </a:ext>
            </a:extLst>
          </p:cNvPr>
          <p:cNvSpPr txBox="1"/>
          <p:nvPr/>
        </p:nvSpPr>
        <p:spPr>
          <a:xfrm>
            <a:off x="0" y="-5417"/>
            <a:ext cx="12192000" cy="3816429"/>
          </a:xfrm>
          <a:prstGeom prst="rect">
            <a:avLst/>
          </a:prstGeom>
          <a:noFill/>
        </p:spPr>
        <p:txBody>
          <a:bodyPr wrap="square">
            <a:spAutoFit/>
          </a:bodyPr>
          <a:lstStyle/>
          <a:p>
            <a:pPr algn="l">
              <a:buFont typeface="+mj-lt"/>
              <a:buAutoNum type="arabicPeriod" startAt="4"/>
            </a:pPr>
            <a:r>
              <a:rPr lang="en-GB" sz="2200" b="1" i="0" dirty="0">
                <a:effectLst/>
                <a:latin typeface="Cambria" panose="02040503050406030204" pitchFamily="18" charset="0"/>
              </a:rPr>
              <a:t>Sea Transportation: </a:t>
            </a:r>
            <a:r>
              <a:rPr lang="en-GB" sz="2200" b="0" i="0" dirty="0">
                <a:effectLst/>
                <a:latin typeface="Cambria" panose="02040503050406030204" pitchFamily="18" charset="0"/>
              </a:rPr>
              <a:t>Sea transportation, also known as maritime shipping, involves transporting goods by ships or vessels. It is primarily used for international trade and the movement of large quantities of goods. Sea transport is cost-effective for long-distance shipments and is commonly used for bulk commodities, containerized cargo, and goods that are not time-sensitive.</a:t>
            </a:r>
          </a:p>
          <a:p>
            <a:pPr algn="l">
              <a:buFont typeface="+mj-lt"/>
              <a:buAutoNum type="arabicPeriod" startAt="4"/>
            </a:pPr>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Reasons for Use:</a:t>
            </a:r>
          </a:p>
          <a:p>
            <a:pPr marL="285750" indent="-285750">
              <a:buFont typeface="Arial" panose="020B0604020202020204" pitchFamily="34" charset="0"/>
              <a:buChar char="•"/>
            </a:pPr>
            <a:r>
              <a:rPr lang="en-GB" sz="2200" b="0" i="0" dirty="0">
                <a:effectLst/>
                <a:latin typeface="Cambria" panose="02040503050406030204" pitchFamily="18" charset="0"/>
              </a:rPr>
              <a:t>Cost-effective for long-haul and large-volume shipments.</a:t>
            </a:r>
          </a:p>
          <a:p>
            <a:pPr marL="285750" indent="-285750">
              <a:buFont typeface="Arial" panose="020B0604020202020204" pitchFamily="34" charset="0"/>
              <a:buChar char="•"/>
            </a:pPr>
            <a:r>
              <a:rPr lang="en-GB" sz="2200" b="0" i="0" dirty="0">
                <a:effectLst/>
                <a:latin typeface="Cambria" panose="02040503050406030204" pitchFamily="18" charset="0"/>
              </a:rPr>
              <a:t>Suitable for bulk commodities, such as minerals, oil, and grains.</a:t>
            </a:r>
          </a:p>
          <a:p>
            <a:pPr marL="285750" indent="-285750">
              <a:buFont typeface="Arial" panose="020B0604020202020204" pitchFamily="34" charset="0"/>
              <a:buChar char="•"/>
            </a:pPr>
            <a:r>
              <a:rPr lang="en-GB" sz="2200" b="0" i="0" dirty="0">
                <a:effectLst/>
                <a:latin typeface="Cambria" panose="02040503050406030204" pitchFamily="18" charset="0"/>
              </a:rPr>
              <a:t>Global coverage and access to seaports worldwide.</a:t>
            </a:r>
          </a:p>
          <a:p>
            <a:pPr marL="285750" indent="-285750">
              <a:buFont typeface="Arial" panose="020B0604020202020204" pitchFamily="34" charset="0"/>
              <a:buChar char="•"/>
            </a:pPr>
            <a:r>
              <a:rPr lang="en-GB" sz="2200" b="0" i="0" dirty="0">
                <a:effectLst/>
                <a:latin typeface="Cambria" panose="02040503050406030204" pitchFamily="18" charset="0"/>
              </a:rPr>
              <a:t>Efficient for containerized cargo and intermodal transportation.</a:t>
            </a:r>
          </a:p>
          <a:p>
            <a:pPr marL="285750" indent="-285750">
              <a:buFont typeface="Arial" panose="020B0604020202020204" pitchFamily="34" charset="0"/>
              <a:buChar char="•"/>
            </a:pPr>
            <a:r>
              <a:rPr lang="en-GB" sz="2200" b="0" i="0" dirty="0">
                <a:effectLst/>
                <a:latin typeface="Cambria" panose="02040503050406030204" pitchFamily="18" charset="0"/>
              </a:rPr>
              <a:t>Lower carbon emissions compared to other modes for long distances.</a:t>
            </a:r>
          </a:p>
        </p:txBody>
      </p:sp>
    </p:spTree>
    <p:extLst>
      <p:ext uri="{BB962C8B-B14F-4D97-AF65-F5344CB8AC3E}">
        <p14:creationId xmlns:p14="http://schemas.microsoft.com/office/powerpoint/2010/main" val="2214177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1D683-1C5B-C941-B67E-9A110FAAFE9F}"/>
              </a:ext>
            </a:extLst>
          </p:cNvPr>
          <p:cNvSpPr txBox="1"/>
          <p:nvPr/>
        </p:nvSpPr>
        <p:spPr>
          <a:xfrm>
            <a:off x="0" y="0"/>
            <a:ext cx="12192000" cy="1077218"/>
          </a:xfrm>
          <a:prstGeom prst="rect">
            <a:avLst/>
          </a:prstGeom>
          <a:noFill/>
        </p:spPr>
        <p:txBody>
          <a:bodyPr wrap="square">
            <a:spAutoFit/>
          </a:bodyPr>
          <a:lstStyle/>
          <a:p>
            <a:pPr algn="ctr"/>
            <a:r>
              <a:rPr lang="en-GB" sz="3200" b="1" dirty="0">
                <a:effectLst/>
                <a:latin typeface="Cambria" panose="02040503050406030204" pitchFamily="18" charset="0"/>
              </a:rPr>
              <a:t>International transportation use of incoterms (international commercial terms)</a:t>
            </a:r>
          </a:p>
        </p:txBody>
      </p:sp>
      <p:sp>
        <p:nvSpPr>
          <p:cNvPr id="5" name="TextBox 4">
            <a:extLst>
              <a:ext uri="{FF2B5EF4-FFF2-40B4-BE49-F238E27FC236}">
                <a16:creationId xmlns:a16="http://schemas.microsoft.com/office/drawing/2014/main" id="{88F74A2D-9C39-1247-8C04-52F64DBB4BED}"/>
              </a:ext>
            </a:extLst>
          </p:cNvPr>
          <p:cNvSpPr txBox="1"/>
          <p:nvPr/>
        </p:nvSpPr>
        <p:spPr>
          <a:xfrm>
            <a:off x="0" y="1056412"/>
            <a:ext cx="12192000" cy="6186309"/>
          </a:xfrm>
          <a:prstGeom prst="rect">
            <a:avLst/>
          </a:prstGeom>
          <a:noFill/>
        </p:spPr>
        <p:txBody>
          <a:bodyPr wrap="square">
            <a:spAutoFit/>
          </a:bodyPr>
          <a:lstStyle/>
          <a:p>
            <a:pPr marL="285750" indent="-285750">
              <a:buFont typeface="Arial" panose="020B0604020202020204" pitchFamily="34" charset="0"/>
              <a:buChar char="•"/>
            </a:pPr>
            <a:r>
              <a:rPr lang="en-GB" sz="2200" dirty="0">
                <a:effectLst/>
                <a:latin typeface="Cambria" panose="02040503050406030204" pitchFamily="18" charset="0"/>
              </a:rPr>
              <a:t>Incoterms, or International Commercial Terms, are a set of standardized trade terms used in international transactions to define the rights and responsibilities of buyers and sellers regarding the delivery of goods. Incoterms are published by the International Chamber of Commerce (ICC) and are widely recognized and used in international trade. They specify the obligations of each party related to the delivery, transportation, insurance, and costs associated with the movement of goods.</a:t>
            </a:r>
          </a:p>
          <a:p>
            <a:r>
              <a:rPr lang="en-GB" sz="2200" dirty="0">
                <a:effectLst/>
                <a:latin typeface="Cambria" panose="02040503050406030204" pitchFamily="18" charset="0"/>
              </a:rPr>
              <a:t>Incoterms define various aspects of international transportation, including:</a:t>
            </a:r>
          </a:p>
          <a:p>
            <a:endParaRPr lang="en-GB" sz="220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Delivery Point: </a:t>
            </a:r>
            <a:r>
              <a:rPr lang="en-GB" sz="2200" b="0" i="0" dirty="0">
                <a:effectLst/>
                <a:latin typeface="Cambria" panose="02040503050406030204" pitchFamily="18" charset="0"/>
              </a:rPr>
              <a:t>Incoterms determine the point at which the risk and responsibility for the goods transfer from the seller to the buyer. This includes the named place or port where the goods should be delivered.</a:t>
            </a:r>
          </a:p>
          <a:p>
            <a:pPr>
              <a:buFont typeface="+mj-lt"/>
              <a:buAutoNum type="arabicPeriod"/>
            </a:pPr>
            <a:endParaRPr lang="en-GB" sz="2200" b="0"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Transport Costs: </a:t>
            </a:r>
            <a:r>
              <a:rPr lang="en-GB" sz="2200" b="0" i="0" dirty="0">
                <a:effectLst/>
                <a:latin typeface="Cambria" panose="02040503050406030204" pitchFamily="18" charset="0"/>
              </a:rPr>
              <a:t>Incoterms specify which party (seller or buyer) is responsible for arranging and paying for transportation costs, including freight charges, customs duties, and any other charges related to the movement of goods.</a:t>
            </a:r>
          </a:p>
          <a:p>
            <a:pPr>
              <a:buFont typeface="+mj-lt"/>
              <a:buAutoNum type="arabicPeriod"/>
            </a:pPr>
            <a:endParaRPr lang="en-GB" sz="2200" b="0" i="0" dirty="0">
              <a:effectLst/>
              <a:latin typeface="Cambria" panose="02040503050406030204" pitchFamily="18" charset="0"/>
            </a:endParaRPr>
          </a:p>
          <a:p>
            <a:br>
              <a:rPr lang="en-GB" sz="2200" b="0" i="0" dirty="0">
                <a:effectLst/>
                <a:latin typeface="Cambria" panose="02040503050406030204" pitchFamily="18" charset="0"/>
              </a:rPr>
            </a:b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1412446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4DB84E-1373-B348-BC89-F7EB49E0527D}"/>
              </a:ext>
            </a:extLst>
          </p:cNvPr>
          <p:cNvSpPr txBox="1"/>
          <p:nvPr/>
        </p:nvSpPr>
        <p:spPr>
          <a:xfrm>
            <a:off x="0" y="0"/>
            <a:ext cx="12192000" cy="6524863"/>
          </a:xfrm>
          <a:prstGeom prst="rect">
            <a:avLst/>
          </a:prstGeom>
          <a:noFill/>
        </p:spPr>
        <p:txBody>
          <a:bodyPr wrap="square">
            <a:spAutoFit/>
          </a:bodyPr>
          <a:lstStyle/>
          <a:p>
            <a:pPr algn="l"/>
            <a:r>
              <a:rPr lang="en-GB" sz="2200" b="1" dirty="0">
                <a:latin typeface="Cambria" panose="02040503050406030204" pitchFamily="18" charset="0"/>
              </a:rPr>
              <a:t>3.</a:t>
            </a:r>
            <a:r>
              <a:rPr lang="en-GB" sz="2200" b="1" i="0" dirty="0">
                <a:effectLst/>
                <a:latin typeface="Cambria" panose="02040503050406030204" pitchFamily="18" charset="0"/>
              </a:rPr>
              <a:t>Insurance: </a:t>
            </a:r>
            <a:r>
              <a:rPr lang="en-GB" sz="2200" b="0" i="0" dirty="0">
                <a:effectLst/>
                <a:latin typeface="Cambria" panose="02040503050406030204" pitchFamily="18" charset="0"/>
              </a:rPr>
              <a:t>Some Incoterms require the seller or buyer to provide insurance coverage for the goods during transportation. The terms specify who is responsible for obtaining and paying for insurance.</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4.Documentation: </a:t>
            </a:r>
            <a:r>
              <a:rPr lang="en-GB" sz="2200" b="0" i="0" dirty="0">
                <a:effectLst/>
                <a:latin typeface="Cambria" panose="02040503050406030204" pitchFamily="18" charset="0"/>
              </a:rPr>
              <a:t>Incoterms outline the documents required for the transportation of goods, such as commercial invoices, bills of lading, packing lists, and insurance certificates. They indicate which party is responsible for preparing and providing these documents.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5.Export and Import Clearance: </a:t>
            </a:r>
            <a:r>
              <a:rPr lang="en-GB" sz="2200" b="0" i="0" dirty="0">
                <a:effectLst/>
                <a:latin typeface="Cambria" panose="02040503050406030204" pitchFamily="18" charset="0"/>
              </a:rPr>
              <a:t>Incoterms define the obligations of the seller and buyer regarding export and import clearance procedures, including obtaining necessary licenses, permits, and customs documentation.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Examples of commonly used Incoterms include:</a:t>
            </a:r>
          </a:p>
          <a:p>
            <a:pPr marL="285750" indent="-285750" algn="l">
              <a:buFont typeface="Arial" panose="020B0604020202020204" pitchFamily="34" charset="0"/>
              <a:buChar char="•"/>
            </a:pPr>
            <a:r>
              <a:rPr lang="en-GB" sz="2200" b="0" i="0" dirty="0">
                <a:effectLst/>
                <a:latin typeface="Cambria" panose="02040503050406030204" pitchFamily="18" charset="0"/>
              </a:rPr>
              <a:t>EXW (Ex Works): The seller makes the goods available at their own premises, and the buyer is responsible for all transportation, customs clearance, and associated costs.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FOB (Free on Board): The seller is responsible for delivering the goods on board the vessel at the named port of shipment. The buyer takes responsibility for the goods, including transportation and any costs from the port of shipment.</a:t>
            </a:r>
          </a:p>
        </p:txBody>
      </p:sp>
    </p:spTree>
    <p:extLst>
      <p:ext uri="{BB962C8B-B14F-4D97-AF65-F5344CB8AC3E}">
        <p14:creationId xmlns:p14="http://schemas.microsoft.com/office/powerpoint/2010/main" val="75096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89735C-B10D-D946-BA92-ECEE49C083F1}"/>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Reverse logistics to recapture value </a:t>
            </a:r>
          </a:p>
        </p:txBody>
      </p:sp>
      <p:sp>
        <p:nvSpPr>
          <p:cNvPr id="5" name="TextBox 4">
            <a:extLst>
              <a:ext uri="{FF2B5EF4-FFF2-40B4-BE49-F238E27FC236}">
                <a16:creationId xmlns:a16="http://schemas.microsoft.com/office/drawing/2014/main" id="{EA450E80-C99C-F94B-9E34-0349899F23D1}"/>
              </a:ext>
            </a:extLst>
          </p:cNvPr>
          <p:cNvSpPr txBox="1"/>
          <p:nvPr/>
        </p:nvSpPr>
        <p:spPr>
          <a:xfrm>
            <a:off x="-1" y="584775"/>
            <a:ext cx="12191999" cy="5170646"/>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Reverse logistics refers to the process of managing and handling the flow of goods from the point of consumption back to the point of origin or a proper disposal location. It involves several activities that aim to capture value from returned merchandise, packaging, and other materials. Here are some key elements of reverse logistics to capture value:</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Return of Merchandise: </a:t>
            </a:r>
            <a:r>
              <a:rPr lang="en-GB" sz="2200" b="0" i="0" dirty="0">
                <a:effectLst/>
                <a:latin typeface="Cambria" panose="02040503050406030204" pitchFamily="18" charset="0"/>
              </a:rPr>
              <a:t>Efficient management of returned merchandise is crucial for capturing value. This involves processes such as:</a:t>
            </a:r>
          </a:p>
          <a:p>
            <a:pPr marL="285750" indent="-285750" algn="l">
              <a:buFont typeface="Arial" panose="020B0604020202020204" pitchFamily="34" charset="0"/>
              <a:buChar char="•"/>
            </a:pPr>
            <a:r>
              <a:rPr lang="en-GB" sz="2200" b="0" i="0" dirty="0">
                <a:effectLst/>
                <a:latin typeface="Cambria" panose="02040503050406030204" pitchFamily="18" charset="0"/>
              </a:rPr>
              <a:t>Inspection and Sorting: Returned items are inspected to determine their condition and categorize them based on their disposition (resale, refurbishment, recycling, etc.).</a:t>
            </a:r>
          </a:p>
          <a:p>
            <a:pPr marL="285750" indent="-285750" algn="l">
              <a:buFont typeface="Arial" panose="020B0604020202020204" pitchFamily="34" charset="0"/>
              <a:buChar char="•"/>
            </a:pPr>
            <a:r>
              <a:rPr lang="en-GB" sz="2200" b="0" i="0" dirty="0">
                <a:effectLst/>
                <a:latin typeface="Cambria" panose="02040503050406030204" pitchFamily="18" charset="0"/>
              </a:rPr>
              <a:t>Reconciliation and Documentation: Return transactions are reconciled with the original sales, and necessary documentation is updated.</a:t>
            </a:r>
          </a:p>
          <a:p>
            <a:pPr marL="285750" indent="-285750" algn="l">
              <a:buFont typeface="Arial" panose="020B0604020202020204" pitchFamily="34" charset="0"/>
              <a:buChar char="•"/>
            </a:pPr>
            <a:r>
              <a:rPr lang="en-GB" sz="2200" b="0" i="0" dirty="0">
                <a:effectLst/>
                <a:latin typeface="Cambria" panose="02040503050406030204" pitchFamily="18" charset="0"/>
              </a:rPr>
              <a:t>Repair or Refurbishment: Defective or damaged products can be repaired or refurbished to bring them back to a sellable condition.</a:t>
            </a:r>
          </a:p>
          <a:p>
            <a:pPr marL="285750" indent="-285750" algn="l">
              <a:buFont typeface="Arial" panose="020B0604020202020204" pitchFamily="34" charset="0"/>
              <a:buChar char="•"/>
            </a:pPr>
            <a:r>
              <a:rPr lang="en-GB" sz="2200" b="0" i="0" dirty="0">
                <a:effectLst/>
                <a:latin typeface="Cambria" panose="02040503050406030204" pitchFamily="18" charset="0"/>
              </a:rPr>
              <a:t>Resale or Remarketing: Returned items in good condition can be resold through appropriate channels, such as secondary markets or clearance sales.</a:t>
            </a:r>
          </a:p>
        </p:txBody>
      </p:sp>
    </p:spTree>
    <p:extLst>
      <p:ext uri="{BB962C8B-B14F-4D97-AF65-F5344CB8AC3E}">
        <p14:creationId xmlns:p14="http://schemas.microsoft.com/office/powerpoint/2010/main" val="591215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D74632-C966-4649-9BB0-D3B84C4FB475}"/>
              </a:ext>
            </a:extLst>
          </p:cNvPr>
          <p:cNvSpPr txBox="1"/>
          <p:nvPr/>
        </p:nvSpPr>
        <p:spPr>
          <a:xfrm>
            <a:off x="0" y="0"/>
            <a:ext cx="12192000" cy="5847755"/>
          </a:xfrm>
          <a:prstGeom prst="rect">
            <a:avLst/>
          </a:prstGeom>
          <a:noFill/>
        </p:spPr>
        <p:txBody>
          <a:bodyPr wrap="square">
            <a:spAutoFit/>
          </a:bodyPr>
          <a:lstStyle/>
          <a:p>
            <a:pPr algn="l">
              <a:buFont typeface="+mj-lt"/>
              <a:buAutoNum type="arabicPeriod" startAt="2"/>
            </a:pPr>
            <a:r>
              <a:rPr lang="en-GB" sz="2200" b="1" i="0" dirty="0">
                <a:effectLst/>
                <a:latin typeface="Cambria" panose="02040503050406030204" pitchFamily="18" charset="0"/>
              </a:rPr>
              <a:t>Return of Packaging: </a:t>
            </a:r>
            <a:r>
              <a:rPr lang="en-GB" sz="2200" b="0" i="0" dirty="0">
                <a:effectLst/>
                <a:latin typeface="Cambria" panose="02040503050406030204" pitchFamily="18" charset="0"/>
              </a:rPr>
              <a:t>Packaging materials can also be captured for value in reverse logistics processes. This involves:</a:t>
            </a:r>
          </a:p>
          <a:p>
            <a:pPr marL="285750" indent="-285750" algn="l">
              <a:buFont typeface="Arial" panose="020B0604020202020204" pitchFamily="34" charset="0"/>
              <a:buChar char="•"/>
            </a:pPr>
            <a:r>
              <a:rPr lang="en-GB" sz="2200" b="0" i="0" dirty="0">
                <a:effectLst/>
                <a:latin typeface="Cambria" panose="02040503050406030204" pitchFamily="18" charset="0"/>
              </a:rPr>
              <a:t>Reusable Packaging: Packaging materials that are in good condition can be reused for outbound shipments, reducing the need for new packaging.</a:t>
            </a:r>
          </a:p>
          <a:p>
            <a:pPr marL="285750" indent="-285750" algn="l">
              <a:buFont typeface="Arial" panose="020B0604020202020204" pitchFamily="34" charset="0"/>
              <a:buChar char="•"/>
            </a:pPr>
            <a:r>
              <a:rPr lang="en-GB" sz="2200" b="0" i="0" dirty="0">
                <a:effectLst/>
                <a:latin typeface="Cambria" panose="02040503050406030204" pitchFamily="18" charset="0"/>
              </a:rPr>
              <a:t>Recycling: Packaging materials that cannot be reused can be recycled to recover raw materials or converted into new packaging materials.</a:t>
            </a:r>
          </a:p>
          <a:p>
            <a:pPr marL="285750" indent="-285750" algn="l">
              <a:buFont typeface="Arial" panose="020B0604020202020204" pitchFamily="34" charset="0"/>
              <a:buChar char="•"/>
            </a:pPr>
            <a:r>
              <a:rPr lang="en-GB" sz="2200" b="0" i="0" dirty="0">
                <a:effectLst/>
                <a:latin typeface="Cambria" panose="02040503050406030204" pitchFamily="18" charset="0"/>
              </a:rPr>
              <a:t>Responsible Disposal: Packaging materials that cannot be recycled should be disposed of properly, adhering to environmental regulations and sustainability practices.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startAt="3"/>
            </a:pPr>
            <a:r>
              <a:rPr lang="en-GB" sz="2200" b="1" i="0" dirty="0">
                <a:effectLst/>
                <a:latin typeface="Cambria" panose="02040503050406030204" pitchFamily="18" charset="0"/>
              </a:rPr>
              <a:t>Refurbishment</a:t>
            </a:r>
            <a:r>
              <a:rPr lang="en-GB" sz="2200" b="0" i="0" dirty="0">
                <a:effectLst/>
                <a:latin typeface="Cambria" panose="02040503050406030204" pitchFamily="18" charset="0"/>
              </a:rPr>
              <a:t>: Refurbishment is a process of restoring returned products to a condition suitable for resale. This may involve repairs, component replacements, or cosmetic enhancements to ensure the product meets quality standards and can be reintroduced into the market.</a:t>
            </a:r>
          </a:p>
          <a:p>
            <a:pPr algn="l">
              <a:buFont typeface="+mj-lt"/>
              <a:buAutoNum type="arabicPeriod" startAt="3"/>
            </a:pPr>
            <a:endParaRPr lang="en-GB" sz="2200" b="0" i="0" dirty="0">
              <a:effectLst/>
              <a:latin typeface="Cambria" panose="02040503050406030204" pitchFamily="18" charset="0"/>
            </a:endParaRPr>
          </a:p>
          <a:p>
            <a:pPr algn="l">
              <a:buFont typeface="+mj-lt"/>
              <a:buAutoNum type="arabicPeriod" startAt="3"/>
            </a:pPr>
            <a:r>
              <a:rPr lang="en-GB" sz="2200" b="1" i="0" dirty="0">
                <a:effectLst/>
                <a:latin typeface="Cambria" panose="02040503050406030204" pitchFamily="18" charset="0"/>
              </a:rPr>
              <a:t>Safe Disposal: </a:t>
            </a:r>
            <a:r>
              <a:rPr lang="en-GB" sz="2200" b="0" i="0" dirty="0">
                <a:effectLst/>
                <a:latin typeface="Cambria" panose="02040503050406030204" pitchFamily="18" charset="0"/>
              </a:rPr>
              <a:t>Certain returned products or materials may be unsuitable for resale or refurbishment due to safety, regulatory, or quality reasons. Safe disposal methods, such as recycling, environmentally friendly disposal, or hazardous waste management, should be employed to mitigate any negative impact on the environment and comply with legal requirements</a:t>
            </a:r>
          </a:p>
        </p:txBody>
      </p:sp>
    </p:spTree>
    <p:extLst>
      <p:ext uri="{BB962C8B-B14F-4D97-AF65-F5344CB8AC3E}">
        <p14:creationId xmlns:p14="http://schemas.microsoft.com/office/powerpoint/2010/main" val="429371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EB2437-088D-0B42-B833-3CBE82EDDDCE}"/>
              </a:ext>
            </a:extLst>
          </p:cNvPr>
          <p:cNvSpPr txBox="1"/>
          <p:nvPr/>
        </p:nvSpPr>
        <p:spPr>
          <a:xfrm rot="1620788">
            <a:off x="6399706" y="1629891"/>
            <a:ext cx="4042414" cy="1569660"/>
          </a:xfrm>
          <a:prstGeom prst="rect">
            <a:avLst/>
          </a:prstGeom>
          <a:noFill/>
        </p:spPr>
        <p:txBody>
          <a:bodyPr wrap="square">
            <a:spAutoFit/>
          </a:bodyPr>
          <a:lstStyle/>
          <a:p>
            <a:r>
              <a:rPr lang="en-GB" sz="2400" b="1" dirty="0">
                <a:effectLst/>
                <a:latin typeface="Cambria" panose="02040503050406030204" pitchFamily="18" charset="0"/>
              </a:rPr>
              <a:t>Learning aim B: Investigate the importance of supply chain organisation and operation to businesses </a:t>
            </a:r>
            <a:endParaRPr lang="en-GB" sz="2400" dirty="0">
              <a:latin typeface="Cambria" panose="02040503050406030204" pitchFamily="18" charset="0"/>
            </a:endParaRPr>
          </a:p>
        </p:txBody>
      </p:sp>
    </p:spTree>
    <p:extLst>
      <p:ext uri="{BB962C8B-B14F-4D97-AF65-F5344CB8AC3E}">
        <p14:creationId xmlns:p14="http://schemas.microsoft.com/office/powerpoint/2010/main" val="352373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FA6D85-EC63-E04B-ABFE-D2FE8C9003E5}"/>
              </a:ext>
            </a:extLst>
          </p:cNvPr>
          <p:cNvSpPr txBox="1"/>
          <p:nvPr/>
        </p:nvSpPr>
        <p:spPr>
          <a:xfrm>
            <a:off x="4085771" y="2351782"/>
            <a:ext cx="4020457" cy="1077218"/>
          </a:xfrm>
          <a:prstGeom prst="rect">
            <a:avLst/>
          </a:prstGeom>
          <a:noFill/>
        </p:spPr>
        <p:txBody>
          <a:bodyPr wrap="square">
            <a:spAutoFit/>
          </a:bodyPr>
          <a:lstStyle/>
          <a:p>
            <a:pPr algn="ctr"/>
            <a:r>
              <a:rPr lang="en-GB" sz="3200" b="1" dirty="0">
                <a:solidFill>
                  <a:schemeClr val="bg1"/>
                </a:solidFill>
                <a:effectLst/>
                <a:latin typeface="Cambria" panose="02040503050406030204" pitchFamily="18" charset="0"/>
              </a:rPr>
              <a:t>B1 Supply chain components </a:t>
            </a:r>
            <a:endParaRPr lang="en-GB"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2330934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8455FF-7FF8-8C4A-967C-4E26EA4C9ECD}"/>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Supply chain components </a:t>
            </a:r>
          </a:p>
        </p:txBody>
      </p:sp>
      <p:sp>
        <p:nvSpPr>
          <p:cNvPr id="5" name="TextBox 4">
            <a:extLst>
              <a:ext uri="{FF2B5EF4-FFF2-40B4-BE49-F238E27FC236}">
                <a16:creationId xmlns:a16="http://schemas.microsoft.com/office/drawing/2014/main" id="{D99B95F9-B75A-E841-9CF9-1EF781BB5079}"/>
              </a:ext>
            </a:extLst>
          </p:cNvPr>
          <p:cNvSpPr txBox="1"/>
          <p:nvPr/>
        </p:nvSpPr>
        <p:spPr>
          <a:xfrm>
            <a:off x="-1" y="584775"/>
            <a:ext cx="12191999" cy="6186309"/>
          </a:xfrm>
          <a:prstGeom prst="rect">
            <a:avLst/>
          </a:prstGeom>
          <a:noFill/>
        </p:spPr>
        <p:txBody>
          <a:bodyPr wrap="square">
            <a:spAutoFit/>
          </a:bodyPr>
          <a:lstStyle/>
          <a:p>
            <a:pPr marL="285750" indent="-285750">
              <a:buFont typeface="Arial" panose="020B0604020202020204" pitchFamily="34" charset="0"/>
              <a:buChar char="•"/>
            </a:pPr>
            <a:r>
              <a:rPr lang="en-GB" sz="2200" dirty="0">
                <a:effectLst/>
                <a:latin typeface="Cambria" panose="02040503050406030204" pitchFamily="18" charset="0"/>
              </a:rPr>
              <a:t>Supply chain components refer to the various activities and processes involved in the management and movement of goods and materials from the initial stage of sourcing raw materials to the final delivery of finished products to the end customer. Here are the key components of the supply chain:</a:t>
            </a:r>
          </a:p>
          <a:p>
            <a:pPr marL="285750" indent="-285750">
              <a:buFont typeface="Arial" panose="020B0604020202020204" pitchFamily="34" charset="0"/>
              <a:buChar char="•"/>
            </a:pPr>
            <a:endParaRPr lang="en-GB" sz="220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Materials Handling: </a:t>
            </a:r>
            <a:r>
              <a:rPr lang="en-GB" sz="2200" b="0" i="0" dirty="0">
                <a:effectLst/>
                <a:latin typeface="Cambria" panose="02040503050406030204" pitchFamily="18" charset="0"/>
              </a:rPr>
              <a:t>Materials handling involves the physical movement, storage, and control of materials within a facility or between different locations. It includes activities such as receiving, inspection, sorting, storage, picking, packing, and loading/unloading of materials.</a:t>
            </a:r>
          </a:p>
          <a:p>
            <a:pPr>
              <a:buFont typeface="+mj-lt"/>
              <a:buAutoNum type="arabicPeriod"/>
            </a:pPr>
            <a:endParaRPr lang="en-GB" sz="2200" b="0"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Manufacturing: </a:t>
            </a:r>
            <a:r>
              <a:rPr lang="en-GB" sz="2200" b="0" i="0" dirty="0">
                <a:effectLst/>
                <a:latin typeface="Cambria" panose="02040503050406030204" pitchFamily="18" charset="0"/>
              </a:rPr>
              <a:t>Manufacturing is the process of converting raw materials or components into finished goods. It includes activities such as production planning, scheduling, assembly, quality control, and testing to ensure the timely and efficient production of goods.</a:t>
            </a:r>
          </a:p>
          <a:p>
            <a:pPr>
              <a:buFont typeface="+mj-lt"/>
              <a:buAutoNum type="arabicPeriod"/>
            </a:pPr>
            <a:endParaRPr lang="en-GB" sz="2200" b="0"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Packaging: </a:t>
            </a:r>
            <a:r>
              <a:rPr lang="en-GB" sz="2200" b="0" i="0" dirty="0">
                <a:effectLst/>
                <a:latin typeface="Cambria" panose="02040503050406030204" pitchFamily="18" charset="0"/>
              </a:rPr>
              <a:t>Packaging refers to the process of designing and creating containers or wrapping materials to protect products during storage, transportation, and handling. Packaging also includes labelling, barcoding, and ensuring compliance with regulatory requirements.</a:t>
            </a:r>
          </a:p>
          <a:p>
            <a:br>
              <a:rPr lang="en-GB" sz="2200" b="0" i="0" dirty="0">
                <a:effectLst/>
                <a:latin typeface="Cambria" panose="02040503050406030204" pitchFamily="18" charset="0"/>
              </a:rPr>
            </a:b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2276254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0299B6-A86B-144A-A5AC-B9C5FA4F2D6B}"/>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4.Inventory Management: </a:t>
            </a:r>
            <a:r>
              <a:rPr lang="en-GB" sz="2200" b="0" i="0" dirty="0">
                <a:effectLst/>
                <a:latin typeface="Cambria" panose="02040503050406030204" pitchFamily="18" charset="0"/>
              </a:rPr>
              <a:t>Inventory management involves the planning, control, and optimization of inventory levels. It includes activities such as demand forecasting, order placement, stock monitoring, replenishment, and managing stockouts and overstocks to ensure the right amount of inventory is available at the right time.</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5.Warehousing: </a:t>
            </a:r>
            <a:r>
              <a:rPr lang="en-GB" sz="2200" b="0" i="0" dirty="0">
                <a:effectLst/>
                <a:latin typeface="Cambria" panose="02040503050406030204" pitchFamily="18" charset="0"/>
              </a:rPr>
              <a:t>Warehousing is the storage and management of goods in a dedicated facility. It includes functions such as receiving, storage, order fulfilment, inventory control, and value-added services like kitting, labelling, and customization. Warehousing ensures efficient storage, retrieval, and distribution of products.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6.Transportation: </a:t>
            </a:r>
            <a:r>
              <a:rPr lang="en-GB" sz="2200" b="0" i="0" dirty="0">
                <a:effectLst/>
                <a:latin typeface="Cambria" panose="02040503050406030204" pitchFamily="18" charset="0"/>
              </a:rPr>
              <a:t>Transportation is the movement of goods between different locations in the supply chain. It can involve various modes of transport, such as road, rail, air, or sea. Transportation activities include route planning, carrier selection, freight booking, tracking, and delivery management.</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7.Security: </a:t>
            </a:r>
            <a:r>
              <a:rPr lang="en-GB" sz="2200" b="0" i="0" dirty="0">
                <a:effectLst/>
                <a:latin typeface="Cambria" panose="02040503050406030204" pitchFamily="18" charset="0"/>
              </a:rPr>
              <a:t>Security in the supply chain involves measures to protect goods, facilities, and information from theft, damage, or unauthorized access. It includes implementing security protocols, utilizing surveillance systems, conducting risk assessments, and ensuring compliance with security regulations.</a:t>
            </a:r>
          </a:p>
        </p:txBody>
      </p:sp>
    </p:spTree>
    <p:extLst>
      <p:ext uri="{BB962C8B-B14F-4D97-AF65-F5344CB8AC3E}">
        <p14:creationId xmlns:p14="http://schemas.microsoft.com/office/powerpoint/2010/main" val="160106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80C0A6-2BEA-4A4C-9C5B-0403ACBF2C10}"/>
              </a:ext>
            </a:extLst>
          </p:cNvPr>
          <p:cNvSpPr txBox="1"/>
          <p:nvPr/>
        </p:nvSpPr>
        <p:spPr>
          <a:xfrm>
            <a:off x="3846285" y="3276991"/>
            <a:ext cx="4499429" cy="1077218"/>
          </a:xfrm>
          <a:prstGeom prst="rect">
            <a:avLst/>
          </a:prstGeom>
          <a:noFill/>
        </p:spPr>
        <p:txBody>
          <a:bodyPr wrap="square">
            <a:spAutoFit/>
          </a:bodyPr>
          <a:lstStyle/>
          <a:p>
            <a:pPr algn="ctr"/>
            <a:r>
              <a:rPr lang="en-GB" sz="3200" b="1" dirty="0">
                <a:effectLst/>
                <a:latin typeface="Cambria" panose="02040503050406030204" pitchFamily="18" charset="0"/>
              </a:rPr>
              <a:t>A1 Inventory management </a:t>
            </a:r>
            <a:endParaRPr lang="en-GB" sz="3200" dirty="0">
              <a:latin typeface="Cambria" panose="02040503050406030204" pitchFamily="18" charset="0"/>
            </a:endParaRPr>
          </a:p>
        </p:txBody>
      </p:sp>
    </p:spTree>
    <p:extLst>
      <p:ext uri="{BB962C8B-B14F-4D97-AF65-F5344CB8AC3E}">
        <p14:creationId xmlns:p14="http://schemas.microsoft.com/office/powerpoint/2010/main" val="1174367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47C09-DC04-F343-9E45-10D46509B4E7}"/>
              </a:ext>
            </a:extLst>
          </p:cNvPr>
          <p:cNvSpPr txBox="1"/>
          <p:nvPr/>
        </p:nvSpPr>
        <p:spPr>
          <a:xfrm>
            <a:off x="0" y="0"/>
            <a:ext cx="12192000" cy="1077218"/>
          </a:xfrm>
          <a:prstGeom prst="rect">
            <a:avLst/>
          </a:prstGeom>
          <a:noFill/>
        </p:spPr>
        <p:txBody>
          <a:bodyPr wrap="square">
            <a:spAutoFit/>
          </a:bodyPr>
          <a:lstStyle/>
          <a:p>
            <a:pPr algn="ctr"/>
            <a:r>
              <a:rPr lang="en-PK" sz="3200" b="1" dirty="0">
                <a:latin typeface="Cambria" panose="02040503050406030204" pitchFamily="18" charset="0"/>
              </a:rPr>
              <a:t>Prioritising customer needs at each stage in supply chain operations</a:t>
            </a:r>
          </a:p>
        </p:txBody>
      </p:sp>
      <p:sp>
        <p:nvSpPr>
          <p:cNvPr id="5" name="TextBox 4">
            <a:extLst>
              <a:ext uri="{FF2B5EF4-FFF2-40B4-BE49-F238E27FC236}">
                <a16:creationId xmlns:a16="http://schemas.microsoft.com/office/drawing/2014/main" id="{E3DD5C7E-B63C-B74A-ACA0-62F023CE05B5}"/>
              </a:ext>
            </a:extLst>
          </p:cNvPr>
          <p:cNvSpPr txBox="1"/>
          <p:nvPr/>
        </p:nvSpPr>
        <p:spPr>
          <a:xfrm>
            <a:off x="0" y="1077218"/>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Prioritizing customer needs at each stage of supply chain operations is crucial for delivering customer satisfaction and maintaining a competitive edge. Here's how customer needs can be addressed at different stages of the supply chain:</a:t>
            </a:r>
          </a:p>
          <a:p>
            <a:pPr algn="l">
              <a:buFont typeface="+mj-lt"/>
              <a:buAutoNum type="arabicPeriod"/>
            </a:pPr>
            <a:r>
              <a:rPr lang="en-GB" sz="2200" b="1" i="0" dirty="0">
                <a:effectLst/>
                <a:latin typeface="Cambria" panose="02040503050406030204" pitchFamily="18" charset="0"/>
              </a:rPr>
              <a:t>Sourcing and Procurement:</a:t>
            </a:r>
          </a:p>
          <a:p>
            <a:pPr marL="285750" indent="-285750" algn="l">
              <a:buFont typeface="Arial" panose="020B0604020202020204" pitchFamily="34" charset="0"/>
              <a:buChar char="•"/>
            </a:pPr>
            <a:r>
              <a:rPr lang="en-GB" sz="2200" b="0" i="0" dirty="0">
                <a:effectLst/>
                <a:latin typeface="Cambria" panose="02040503050406030204" pitchFamily="18" charset="0"/>
              </a:rPr>
              <a:t>Understanding Customer Requirements: Engage in market research and customer feedback to understand the specific needs, preferences, and quality expectations of customers.</a:t>
            </a:r>
          </a:p>
          <a:p>
            <a:pPr marL="285750" indent="-285750" algn="l">
              <a:buFont typeface="Arial" panose="020B0604020202020204" pitchFamily="34" charset="0"/>
              <a:buChar char="•"/>
            </a:pPr>
            <a:r>
              <a:rPr lang="en-GB" sz="2200" b="0" i="0" dirty="0">
                <a:effectLst/>
                <a:latin typeface="Cambria" panose="02040503050406030204" pitchFamily="18" charset="0"/>
              </a:rPr>
              <a:t>Supplier Selection: Choose suppliers that align with customer requirements, including quality standards, reliability, and responsiveness to ensure a consistent supply of materials or components.</a:t>
            </a:r>
          </a:p>
          <a:p>
            <a:pPr algn="l">
              <a:buFont typeface="+mj-lt"/>
              <a:buAutoNum type="arabicPeriod" startAt="2"/>
            </a:pPr>
            <a:r>
              <a:rPr lang="en-GB" sz="2200" b="1" i="0" dirty="0">
                <a:effectLst/>
                <a:latin typeface="Cambria" panose="02040503050406030204" pitchFamily="18" charset="0"/>
              </a:rPr>
              <a:t>Production and Manufacturing:</a:t>
            </a:r>
          </a:p>
          <a:p>
            <a:pPr marL="285750" indent="-285750" algn="l">
              <a:buFont typeface="Arial" panose="020B0604020202020204" pitchFamily="34" charset="0"/>
              <a:buChar char="•"/>
            </a:pPr>
            <a:r>
              <a:rPr lang="en-GB" sz="2200" b="0" i="0" dirty="0">
                <a:effectLst/>
                <a:latin typeface="Cambria" panose="02040503050406030204" pitchFamily="18" charset="0"/>
              </a:rPr>
              <a:t>Customization and Personalization: If customer demand includes customized products, ensure production processes can accommodate individualized requirements.</a:t>
            </a:r>
          </a:p>
          <a:p>
            <a:pPr marL="285750" indent="-285750" algn="l">
              <a:buFont typeface="Arial" panose="020B0604020202020204" pitchFamily="34" charset="0"/>
              <a:buChar char="•"/>
            </a:pPr>
            <a:r>
              <a:rPr lang="en-GB" sz="2200" b="0" i="0" dirty="0">
                <a:effectLst/>
                <a:latin typeface="Cambria" panose="02040503050406030204" pitchFamily="18" charset="0"/>
              </a:rPr>
              <a:t>Quality Control: Implement rigorous quality control measures to ensure that products meet or exceed customer expectations.</a:t>
            </a:r>
          </a:p>
          <a:p>
            <a:pPr marL="285750" indent="-285750" algn="l">
              <a:buFont typeface="Arial" panose="020B0604020202020204" pitchFamily="34" charset="0"/>
              <a:buChar char="•"/>
            </a:pPr>
            <a:r>
              <a:rPr lang="en-GB" sz="2200" b="0" i="0" dirty="0">
                <a:effectLst/>
                <a:latin typeface="Cambria" panose="02040503050406030204" pitchFamily="18" charset="0"/>
              </a:rPr>
              <a:t>Efficient and Flexible Production: Optimize production processes to meet varying customer demands, including fast turnaround times and the ability to scale production up or down as needed.</a:t>
            </a:r>
          </a:p>
        </p:txBody>
      </p:sp>
    </p:spTree>
    <p:extLst>
      <p:ext uri="{BB962C8B-B14F-4D97-AF65-F5344CB8AC3E}">
        <p14:creationId xmlns:p14="http://schemas.microsoft.com/office/powerpoint/2010/main" val="1131540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47DC27-6EB5-0B4C-840F-CE04481B604D}"/>
              </a:ext>
            </a:extLst>
          </p:cNvPr>
          <p:cNvSpPr txBox="1"/>
          <p:nvPr/>
        </p:nvSpPr>
        <p:spPr>
          <a:xfrm>
            <a:off x="0" y="0"/>
            <a:ext cx="12192000" cy="5847755"/>
          </a:xfrm>
          <a:prstGeom prst="rect">
            <a:avLst/>
          </a:prstGeom>
          <a:noFill/>
        </p:spPr>
        <p:txBody>
          <a:bodyPr wrap="square">
            <a:spAutoFit/>
          </a:bodyPr>
          <a:lstStyle/>
          <a:p>
            <a:pPr algn="l">
              <a:buFont typeface="+mj-lt"/>
              <a:buAutoNum type="arabicPeriod" startAt="3"/>
            </a:pPr>
            <a:r>
              <a:rPr lang="en-GB" sz="2200" b="1" i="0" dirty="0">
                <a:effectLst/>
                <a:latin typeface="Cambria" panose="02040503050406030204" pitchFamily="18" charset="0"/>
              </a:rPr>
              <a:t>Packaging and Labelling:</a:t>
            </a:r>
          </a:p>
          <a:p>
            <a:pPr marL="285750" indent="-285750" algn="l">
              <a:buFont typeface="Arial" panose="020B0604020202020204" pitchFamily="34" charset="0"/>
              <a:buChar char="•"/>
            </a:pPr>
            <a:r>
              <a:rPr lang="en-GB" sz="2200" b="0" i="0" dirty="0">
                <a:effectLst/>
                <a:latin typeface="Cambria" panose="02040503050406030204" pitchFamily="18" charset="0"/>
              </a:rPr>
              <a:t>Clear and Informative Packaging: Design packaging that clearly communicates product information, benefits, and usage instructions to customers.</a:t>
            </a:r>
          </a:p>
          <a:p>
            <a:pPr marL="285750" indent="-285750" algn="l">
              <a:buFont typeface="Arial" panose="020B0604020202020204" pitchFamily="34" charset="0"/>
              <a:buChar char="•"/>
            </a:pPr>
            <a:r>
              <a:rPr lang="en-GB" sz="2200" b="0" i="0" dirty="0">
                <a:effectLst/>
                <a:latin typeface="Cambria" panose="02040503050406030204" pitchFamily="18" charset="0"/>
              </a:rPr>
              <a:t>Environmentally Friendly Packaging: Consider sustainable and eco-friendly packaging options to align with customer preferences for environmentally responsible products.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startAt="4"/>
            </a:pPr>
            <a:r>
              <a:rPr lang="en-GB" sz="2200" b="1" i="0" dirty="0">
                <a:effectLst/>
                <a:latin typeface="Cambria" panose="02040503050406030204" pitchFamily="18" charset="0"/>
              </a:rPr>
              <a:t>Inventory Management:</a:t>
            </a:r>
          </a:p>
          <a:p>
            <a:pPr marL="285750" indent="-285750" algn="l">
              <a:buFont typeface="Arial" panose="020B0604020202020204" pitchFamily="34" charset="0"/>
              <a:buChar char="•"/>
            </a:pPr>
            <a:r>
              <a:rPr lang="en-GB" sz="2200" b="0" i="0" dirty="0">
                <a:effectLst/>
                <a:latin typeface="Cambria" panose="02040503050406030204" pitchFamily="18" charset="0"/>
              </a:rPr>
              <a:t>Adequate Stock Levels: Maintain optimal inventory levels to ensure products are available when customers need them, avoiding stockouts or excessive inventory holding.</a:t>
            </a:r>
          </a:p>
          <a:p>
            <a:pPr marL="285750" indent="-285750" algn="l">
              <a:buFont typeface="Arial" panose="020B0604020202020204" pitchFamily="34" charset="0"/>
              <a:buChar char="•"/>
            </a:pPr>
            <a:r>
              <a:rPr lang="en-GB" sz="2200" b="0" i="0" dirty="0">
                <a:effectLst/>
                <a:latin typeface="Cambria" panose="02040503050406030204" pitchFamily="18" charset="0"/>
              </a:rPr>
              <a:t>Fast and Accurate Order Processing: Implement efficient order management systems to process customer orders quickly and accurately, minimizing lead times and order errors.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startAt="5"/>
            </a:pPr>
            <a:r>
              <a:rPr lang="en-GB" sz="2200" b="1" i="0" dirty="0">
                <a:effectLst/>
                <a:latin typeface="Cambria" panose="02040503050406030204" pitchFamily="18" charset="0"/>
              </a:rPr>
              <a:t>Warehousing and Distribution:</a:t>
            </a:r>
          </a:p>
          <a:p>
            <a:pPr marL="285750" indent="-285750" algn="l">
              <a:buFont typeface="Arial" panose="020B0604020202020204" pitchFamily="34" charset="0"/>
              <a:buChar char="•"/>
            </a:pPr>
            <a:r>
              <a:rPr lang="en-GB" sz="2200" b="0" i="0" dirty="0">
                <a:effectLst/>
                <a:latin typeface="Cambria" panose="02040503050406030204" pitchFamily="18" charset="0"/>
              </a:rPr>
              <a:t>Efficient Order Fulfilment: Optimize warehouse operations to ensure timely picking, packing, and shipping of customer orders.</a:t>
            </a:r>
          </a:p>
          <a:p>
            <a:pPr marL="285750" indent="-285750" algn="l">
              <a:buFont typeface="Arial" panose="020B0604020202020204" pitchFamily="34" charset="0"/>
              <a:buChar char="•"/>
            </a:pPr>
            <a:r>
              <a:rPr lang="en-GB" sz="2200" b="0" i="0" dirty="0">
                <a:effectLst/>
                <a:latin typeface="Cambria" panose="02040503050406030204" pitchFamily="18" charset="0"/>
              </a:rPr>
              <a:t>Visibility and Tracking: Provide customers with real-time visibility and tracking information for their orders to enhance transparency and manage customer expectations.</a:t>
            </a:r>
          </a:p>
        </p:txBody>
      </p:sp>
    </p:spTree>
    <p:extLst>
      <p:ext uri="{BB962C8B-B14F-4D97-AF65-F5344CB8AC3E}">
        <p14:creationId xmlns:p14="http://schemas.microsoft.com/office/powerpoint/2010/main" val="1070151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B3E737-A374-D845-B77F-B278EACE1397}"/>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Supply chain configurations </a:t>
            </a:r>
          </a:p>
        </p:txBody>
      </p:sp>
      <p:sp>
        <p:nvSpPr>
          <p:cNvPr id="5" name="TextBox 4">
            <a:extLst>
              <a:ext uri="{FF2B5EF4-FFF2-40B4-BE49-F238E27FC236}">
                <a16:creationId xmlns:a16="http://schemas.microsoft.com/office/drawing/2014/main" id="{3D9AB89F-1203-2443-BFD2-75F971B14638}"/>
              </a:ext>
            </a:extLst>
          </p:cNvPr>
          <p:cNvSpPr txBox="1"/>
          <p:nvPr/>
        </p:nvSpPr>
        <p:spPr>
          <a:xfrm>
            <a:off x="-1" y="584775"/>
            <a:ext cx="12191999" cy="6186309"/>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Supply chain configurations refer to the structural arrangements of supply chain businesses and the relationships between them. Two common configurations are linear and networked supply chains. The length of a supply chain can vary based on the number of businesses involved, their locations, and the geographic distances between them.</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Linear Supply Chain: </a:t>
            </a:r>
            <a:r>
              <a:rPr lang="en-GB" sz="2200" b="0" i="0" dirty="0">
                <a:effectLst/>
                <a:latin typeface="Cambria" panose="02040503050406030204" pitchFamily="18" charset="0"/>
              </a:rPr>
              <a:t>In a linear supply chain configuration, the flow of goods or materials is sequential, moving from one business to the next in a linear fashion. Each business in the supply chain performs a specific function, such as manufacturing, distribution, or retailing. Linear supply chains are typically found in simpler supply chain networks with fewer businesses involved. This configuration is suitable when the supply chain activities are more straightforward and can be handled by a limited number of businesses.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Networked Supply Chain: </a:t>
            </a:r>
            <a:r>
              <a:rPr lang="en-GB" sz="2200" b="0" i="0" dirty="0">
                <a:effectLst/>
                <a:latin typeface="Cambria" panose="02040503050406030204" pitchFamily="18" charset="0"/>
              </a:rPr>
              <a:t>A networked supply chain configuration involves a complex web of interconnected businesses. These networks may include multiple suppliers, manufacturers, distributors, retailers, and service providers. The relationships between businesses in a networked supply chain can be more dynamic and multifaceted. This configuration allows for greater flexibility, collaboration, and responsiveness to changing customer demands. Networked supply chains are common in industries with extensive global operations or complex value chains.</a:t>
            </a:r>
          </a:p>
        </p:txBody>
      </p:sp>
    </p:spTree>
    <p:extLst>
      <p:ext uri="{BB962C8B-B14F-4D97-AF65-F5344CB8AC3E}">
        <p14:creationId xmlns:p14="http://schemas.microsoft.com/office/powerpoint/2010/main" val="2248455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729B3B-B4E2-7844-86F7-363ACD7B1C7F}"/>
              </a:ext>
            </a:extLst>
          </p:cNvPr>
          <p:cNvSpPr txBox="1"/>
          <p:nvPr/>
        </p:nvSpPr>
        <p:spPr>
          <a:xfrm>
            <a:off x="0" y="0"/>
            <a:ext cx="12192000" cy="4832092"/>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The length of a supply chain can be measured in terms of the number of businesses involved, the locations of those businesses, and the geographic distances between them. A longer supply chain typically involves more businesses and larger distances between them. The length of the supply chain can affect factors such as lead times, transportation costs, and coordination efforts.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Factors to consider in determining the length of a supply chain include:</a:t>
            </a:r>
          </a:p>
          <a:p>
            <a:pPr marL="285750" indent="-285750" algn="l">
              <a:buFont typeface="Arial" panose="020B0604020202020204" pitchFamily="34" charset="0"/>
              <a:buChar char="•"/>
            </a:pPr>
            <a:r>
              <a:rPr lang="en-GB" sz="2200" b="0" i="0" dirty="0">
                <a:effectLst/>
                <a:latin typeface="Cambria" panose="02040503050406030204" pitchFamily="18" charset="0"/>
              </a:rPr>
              <a:t>Number of Businesses: The more businesses involved in the supply chain, the longer the overall length of the chain.</a:t>
            </a:r>
          </a:p>
          <a:p>
            <a:pPr marL="285750" indent="-285750" algn="l">
              <a:buFont typeface="Arial" panose="020B0604020202020204" pitchFamily="34" charset="0"/>
              <a:buChar char="•"/>
            </a:pPr>
            <a:r>
              <a:rPr lang="en-GB" sz="2200" b="0" i="0" dirty="0">
                <a:effectLst/>
                <a:latin typeface="Cambria" panose="02040503050406030204" pitchFamily="18" charset="0"/>
              </a:rPr>
              <a:t>Location of Businesses: If supply chain businesses are geographically dispersed, the length of the supply chain increases due to the distance between them.</a:t>
            </a:r>
          </a:p>
          <a:p>
            <a:pPr marL="285750" indent="-285750" algn="l">
              <a:buFont typeface="Arial" panose="020B0604020202020204" pitchFamily="34" charset="0"/>
              <a:buChar char="•"/>
            </a:pPr>
            <a:r>
              <a:rPr lang="en-GB" sz="2200" b="0" i="0" dirty="0">
                <a:effectLst/>
                <a:latin typeface="Cambria" panose="02040503050406030204" pitchFamily="18" charset="0"/>
              </a:rPr>
              <a:t>Geographic Distance: Greater geographic distances between supply chain businesses can lead to longer lead times, increased transportation costs, and potential logistical challenges.</a:t>
            </a:r>
          </a:p>
          <a:p>
            <a:br>
              <a:rPr lang="en-GB" sz="2200" dirty="0">
                <a:latin typeface="Cambria" panose="02040503050406030204" pitchFamily="18" charset="0"/>
              </a:rPr>
            </a:br>
            <a:endParaRPr lang="en-PK" sz="2200" dirty="0">
              <a:latin typeface="Cambria" panose="02040503050406030204" pitchFamily="18" charset="0"/>
            </a:endParaRPr>
          </a:p>
        </p:txBody>
      </p:sp>
    </p:spTree>
    <p:extLst>
      <p:ext uri="{BB962C8B-B14F-4D97-AF65-F5344CB8AC3E}">
        <p14:creationId xmlns:p14="http://schemas.microsoft.com/office/powerpoint/2010/main" val="1779949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8E6C5B-4AC6-034D-AAF6-26D0E738F366}"/>
              </a:ext>
            </a:extLst>
          </p:cNvPr>
          <p:cNvSpPr txBox="1"/>
          <p:nvPr/>
        </p:nvSpPr>
        <p:spPr>
          <a:xfrm>
            <a:off x="4151085" y="2584010"/>
            <a:ext cx="4107544" cy="1077218"/>
          </a:xfrm>
          <a:prstGeom prst="rect">
            <a:avLst/>
          </a:prstGeom>
          <a:noFill/>
        </p:spPr>
        <p:txBody>
          <a:bodyPr wrap="square">
            <a:spAutoFit/>
          </a:bodyPr>
          <a:lstStyle/>
          <a:p>
            <a:pPr algn="ctr"/>
            <a:r>
              <a:rPr lang="en-GB" sz="3200" b="1" dirty="0">
                <a:solidFill>
                  <a:schemeClr val="bg1"/>
                </a:solidFill>
                <a:effectLst/>
                <a:latin typeface="Cambria" panose="02040503050406030204" pitchFamily="18" charset="0"/>
              </a:rPr>
              <a:t>B2 Integrating supply chains </a:t>
            </a:r>
            <a:endParaRPr lang="en-GB" sz="3200" dirty="0">
              <a:solidFill>
                <a:schemeClr val="bg1"/>
              </a:solidFill>
              <a:effectLst/>
              <a:latin typeface="Cambria" panose="02040503050406030204" pitchFamily="18" charset="0"/>
            </a:endParaRPr>
          </a:p>
        </p:txBody>
      </p:sp>
    </p:spTree>
    <p:extLst>
      <p:ext uri="{BB962C8B-B14F-4D97-AF65-F5344CB8AC3E}">
        <p14:creationId xmlns:p14="http://schemas.microsoft.com/office/powerpoint/2010/main" val="1123736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C44D38-B340-EC47-B142-72D2CDE73DAC}"/>
              </a:ext>
            </a:extLst>
          </p:cNvPr>
          <p:cNvSpPr txBox="1"/>
          <p:nvPr/>
        </p:nvSpPr>
        <p:spPr>
          <a:xfrm>
            <a:off x="0" y="0"/>
            <a:ext cx="12192000" cy="1077218"/>
          </a:xfrm>
          <a:prstGeom prst="rect">
            <a:avLst/>
          </a:prstGeom>
          <a:noFill/>
        </p:spPr>
        <p:txBody>
          <a:bodyPr wrap="square">
            <a:spAutoFit/>
          </a:bodyPr>
          <a:lstStyle/>
          <a:p>
            <a:pPr algn="ctr"/>
            <a:r>
              <a:rPr lang="en-GB" sz="3200" b="1" dirty="0">
                <a:effectLst/>
                <a:latin typeface="Cambria" panose="02040503050406030204" pitchFamily="18" charset="0"/>
              </a:rPr>
              <a:t>Linking the activities of all businesses in the supply chain</a:t>
            </a:r>
            <a:br>
              <a:rPr lang="en-GB" sz="3200" b="1" dirty="0">
                <a:effectLst/>
                <a:latin typeface="Cambria" panose="02040503050406030204" pitchFamily="18" charset="0"/>
              </a:rPr>
            </a:br>
            <a:endParaRPr lang="en-GB" sz="3200" b="1" dirty="0">
              <a:latin typeface="Cambria" panose="02040503050406030204" pitchFamily="18" charset="0"/>
            </a:endParaRPr>
          </a:p>
        </p:txBody>
      </p:sp>
      <p:sp>
        <p:nvSpPr>
          <p:cNvPr id="5" name="TextBox 4">
            <a:extLst>
              <a:ext uri="{FF2B5EF4-FFF2-40B4-BE49-F238E27FC236}">
                <a16:creationId xmlns:a16="http://schemas.microsoft.com/office/drawing/2014/main" id="{490F420F-611B-484C-95F6-241360CAF4B3}"/>
              </a:ext>
            </a:extLst>
          </p:cNvPr>
          <p:cNvSpPr txBox="1"/>
          <p:nvPr/>
        </p:nvSpPr>
        <p:spPr>
          <a:xfrm>
            <a:off x="0" y="538609"/>
            <a:ext cx="12192000" cy="6186309"/>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Linking the activities of all businesses in the supply chain requires a comprehensive approach that includes the following elements: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Identifying a Supply Chain Strategy</a:t>
            </a:r>
            <a:r>
              <a:rPr lang="en-GB" sz="2200" b="0" i="0" dirty="0">
                <a:effectLst/>
                <a:latin typeface="Cambria" panose="02040503050406030204" pitchFamily="18" charset="0"/>
              </a:rPr>
              <a:t>: A supply chain strategy defines the overall direction and goals of the supply chain network. It involves considering factors such as cost efficiency, customer service, speed, flexibility, and sustainability. The strategy provides a framework for aligning the activities of all businesses within the supply chain.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Specifying Complementary Objectives and Policies: </a:t>
            </a:r>
            <a:r>
              <a:rPr lang="en-GB" sz="2200" b="0" i="0" dirty="0">
                <a:effectLst/>
                <a:latin typeface="Cambria" panose="02040503050406030204" pitchFamily="18" charset="0"/>
              </a:rPr>
              <a:t>Each business in the supply chain should have complementary objectives and policies that support the overall supply chain strategy. This ensures that the actions of individual businesses are aligned and contribute to the collective success of the supply chain.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Developing Organizational Structures to Bridge Functional Barriers: </a:t>
            </a:r>
            <a:r>
              <a:rPr lang="en-GB" sz="2200" b="0" i="0" dirty="0">
                <a:effectLst/>
                <a:latin typeface="Cambria" panose="02040503050406030204" pitchFamily="18" charset="0"/>
              </a:rPr>
              <a:t>Organizational structures, such as cross-functional teams or supply chain management departments, can be established to bridge functional barriers and facilitate coordination and collaboration among different businesses in the supply chain. This helps in sharing information, making joint decisions, and resolving issues effectively.</a:t>
            </a:r>
          </a:p>
        </p:txBody>
      </p:sp>
    </p:spTree>
    <p:extLst>
      <p:ext uri="{BB962C8B-B14F-4D97-AF65-F5344CB8AC3E}">
        <p14:creationId xmlns:p14="http://schemas.microsoft.com/office/powerpoint/2010/main" val="2886176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80C090-ECEB-1C46-B220-10FC07A37327}"/>
              </a:ext>
            </a:extLst>
          </p:cNvPr>
          <p:cNvSpPr txBox="1"/>
          <p:nvPr/>
        </p:nvSpPr>
        <p:spPr>
          <a:xfrm>
            <a:off x="0" y="-116114"/>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4.Sharing Requirements and Needs for Goods and Services: </a:t>
            </a:r>
            <a:r>
              <a:rPr lang="en-GB" sz="2200" b="0" i="0" dirty="0">
                <a:effectLst/>
                <a:latin typeface="Cambria" panose="02040503050406030204" pitchFamily="18" charset="0"/>
              </a:rPr>
              <a:t>Collaboration among supply chain businesses involves sharing requirements and needs for goods, services, and information. This helps in demand planning, procurement, production scheduling, and inventory management. By sharing information, businesses can work together to optimize their operations and meet customer demands efficiently.</a:t>
            </a:r>
          </a:p>
          <a:p>
            <a:pPr algn="l"/>
            <a:endParaRPr lang="en-GB" sz="2200" b="1" i="0" dirty="0">
              <a:effectLst/>
              <a:latin typeface="Cambria" panose="02040503050406030204" pitchFamily="18" charset="0"/>
            </a:endParaRPr>
          </a:p>
          <a:p>
            <a:pPr algn="l"/>
            <a:r>
              <a:rPr lang="en-GB" sz="2200" b="1" i="0" dirty="0">
                <a:effectLst/>
                <a:latin typeface="Cambria" panose="02040503050406030204" pitchFamily="18" charset="0"/>
              </a:rPr>
              <a:t>5.Integrating Computer Systems that Use Common Data: </a:t>
            </a:r>
            <a:r>
              <a:rPr lang="en-GB" sz="2200" b="0" i="0" dirty="0">
                <a:effectLst/>
                <a:latin typeface="Cambria" panose="02040503050406030204" pitchFamily="18" charset="0"/>
              </a:rPr>
              <a:t>Integration of computer systems through technologies like Enterprise Resource Planning (ERP) systems enables the sharing of common data among supply chain businesses. This integration improves visibility, data accuracy, and facilitates real-time information sharing, supporting better decision-making and coordination.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6.Common Communication Standards: </a:t>
            </a:r>
            <a:r>
              <a:rPr lang="en-GB" sz="2200" b="0" i="0" dirty="0">
                <a:effectLst/>
                <a:latin typeface="Cambria" panose="02040503050406030204" pitchFamily="18" charset="0"/>
              </a:rPr>
              <a:t>Adopting common communication standards, such as Electronic Data Interchange (EDI), enables seamless and standardized exchange of information between supply chain partners. EDI facilitates the electronic transmission of documents and data, reducing manual errors, improving efficiency, and enhancing communication.</a:t>
            </a:r>
          </a:p>
          <a:p>
            <a:pPr algn="l"/>
            <a:endParaRPr lang="en-GB" sz="2200" b="1" i="0" dirty="0">
              <a:effectLst/>
              <a:latin typeface="Cambria" panose="02040503050406030204" pitchFamily="18" charset="0"/>
            </a:endParaRPr>
          </a:p>
          <a:p>
            <a:pPr algn="l"/>
            <a:r>
              <a:rPr lang="en-GB" sz="2200" b="1" i="0" dirty="0">
                <a:effectLst/>
                <a:latin typeface="Cambria" panose="02040503050406030204" pitchFamily="18" charset="0"/>
              </a:rPr>
              <a:t>7.Agreeing on Quality Standards: </a:t>
            </a:r>
            <a:r>
              <a:rPr lang="en-GB" sz="2200" b="0" i="0" dirty="0">
                <a:effectLst/>
                <a:latin typeface="Cambria" panose="02040503050406030204" pitchFamily="18" charset="0"/>
              </a:rPr>
              <a:t>Establishing agreed-upon quality standards across the supply chain ensures consistency and reliability in the products and services provided. This helps in maintaining customer satisfaction and reducing quality-related issues.</a:t>
            </a:r>
          </a:p>
        </p:txBody>
      </p:sp>
    </p:spTree>
    <p:extLst>
      <p:ext uri="{BB962C8B-B14F-4D97-AF65-F5344CB8AC3E}">
        <p14:creationId xmlns:p14="http://schemas.microsoft.com/office/powerpoint/2010/main" val="2609318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64693A-ADA6-4442-86A5-037D41CE4257}"/>
              </a:ext>
            </a:extLst>
          </p:cNvPr>
          <p:cNvSpPr txBox="1"/>
          <p:nvPr/>
        </p:nvSpPr>
        <p:spPr>
          <a:xfrm>
            <a:off x="4455884" y="2351782"/>
            <a:ext cx="3556001" cy="1077218"/>
          </a:xfrm>
          <a:prstGeom prst="rect">
            <a:avLst/>
          </a:prstGeom>
          <a:noFill/>
        </p:spPr>
        <p:txBody>
          <a:bodyPr wrap="square">
            <a:spAutoFit/>
          </a:bodyPr>
          <a:lstStyle/>
          <a:p>
            <a:pPr algn="ctr"/>
            <a:r>
              <a:rPr lang="en-GB" sz="3200" b="1" dirty="0">
                <a:solidFill>
                  <a:schemeClr val="bg1"/>
                </a:solidFill>
                <a:effectLst/>
                <a:latin typeface="Cambria" panose="02040503050406030204" pitchFamily="18" charset="0"/>
              </a:rPr>
              <a:t>B3 Managing the supply chain </a:t>
            </a:r>
            <a:endParaRPr lang="en-GB"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582239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01BA88-B5FE-1448-8185-2978F6656C13}"/>
              </a:ext>
            </a:extLst>
          </p:cNvPr>
          <p:cNvSpPr txBox="1"/>
          <p:nvPr/>
        </p:nvSpPr>
        <p:spPr>
          <a:xfrm>
            <a:off x="-1" y="0"/>
            <a:ext cx="12192001" cy="584775"/>
          </a:xfrm>
          <a:prstGeom prst="rect">
            <a:avLst/>
          </a:prstGeom>
          <a:noFill/>
        </p:spPr>
        <p:txBody>
          <a:bodyPr wrap="square">
            <a:spAutoFit/>
          </a:bodyPr>
          <a:lstStyle/>
          <a:p>
            <a:pPr algn="ctr"/>
            <a:r>
              <a:rPr lang="en-GB" sz="3200" b="1" dirty="0">
                <a:effectLst/>
                <a:latin typeface="Cambria" panose="02040503050406030204" pitchFamily="18" charset="0"/>
              </a:rPr>
              <a:t>Performance monitoring using key performance </a:t>
            </a:r>
          </a:p>
        </p:txBody>
      </p:sp>
      <p:sp>
        <p:nvSpPr>
          <p:cNvPr id="5" name="TextBox 4">
            <a:extLst>
              <a:ext uri="{FF2B5EF4-FFF2-40B4-BE49-F238E27FC236}">
                <a16:creationId xmlns:a16="http://schemas.microsoft.com/office/drawing/2014/main" id="{949873FD-1631-6949-B953-C21C34B9A5DC}"/>
              </a:ext>
            </a:extLst>
          </p:cNvPr>
          <p:cNvSpPr txBox="1"/>
          <p:nvPr/>
        </p:nvSpPr>
        <p:spPr>
          <a:xfrm>
            <a:off x="0" y="584775"/>
            <a:ext cx="12192000" cy="4832092"/>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Performance monitoring in supply chain operations involves tracking and evaluating key performance indicators (KPIs), setting specific, measurable, achievable, realistic, time-constrained (SMART) targets, and utilizing budgetary control. Here's a breakdown of each component:</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Key Performance Indicators (KPIs): </a:t>
            </a:r>
            <a:r>
              <a:rPr lang="en-GB" sz="2200" b="0" i="0" dirty="0">
                <a:effectLst/>
                <a:latin typeface="Cambria" panose="02040503050406030204" pitchFamily="18" charset="0"/>
              </a:rPr>
              <a:t>KPIs are quantifiable metrics used to measure and assess the performance of various aspects of the supply chain. These indicators provide insights into the effectiveness and efficiency of supply chain operations. Examples of KPIs in supply chain management include:</a:t>
            </a:r>
          </a:p>
          <a:p>
            <a:pPr marL="285750" indent="-285750" algn="l">
              <a:buFont typeface="Arial" panose="020B0604020202020204" pitchFamily="34" charset="0"/>
              <a:buChar char="•"/>
            </a:pPr>
            <a:r>
              <a:rPr lang="en-GB" sz="2200" b="0" i="0" dirty="0">
                <a:effectLst/>
                <a:latin typeface="Cambria" panose="02040503050406030204" pitchFamily="18" charset="0"/>
              </a:rPr>
              <a:t>Order fulfilment cycle time</a:t>
            </a:r>
          </a:p>
          <a:p>
            <a:pPr marL="285750" indent="-285750" algn="l">
              <a:buFont typeface="Arial" panose="020B0604020202020204" pitchFamily="34" charset="0"/>
              <a:buChar char="•"/>
            </a:pPr>
            <a:r>
              <a:rPr lang="en-GB" sz="2200" b="0" i="0" dirty="0">
                <a:effectLst/>
                <a:latin typeface="Cambria" panose="02040503050406030204" pitchFamily="18" charset="0"/>
              </a:rPr>
              <a:t>Inventory turnover rate</a:t>
            </a:r>
          </a:p>
          <a:p>
            <a:pPr marL="285750" indent="-285750" algn="l">
              <a:buFont typeface="Arial" panose="020B0604020202020204" pitchFamily="34" charset="0"/>
              <a:buChar char="•"/>
            </a:pPr>
            <a:r>
              <a:rPr lang="en-GB" sz="2200" b="0" i="0" dirty="0">
                <a:effectLst/>
                <a:latin typeface="Cambria" panose="02040503050406030204" pitchFamily="18" charset="0"/>
              </a:rPr>
              <a:t>On-time delivery performance</a:t>
            </a:r>
          </a:p>
          <a:p>
            <a:pPr marL="285750" indent="-285750" algn="l">
              <a:buFont typeface="Arial" panose="020B0604020202020204" pitchFamily="34" charset="0"/>
              <a:buChar char="•"/>
            </a:pPr>
            <a:r>
              <a:rPr lang="en-GB" sz="2200" b="0" i="0" dirty="0">
                <a:effectLst/>
                <a:latin typeface="Cambria" panose="02040503050406030204" pitchFamily="18" charset="0"/>
              </a:rPr>
              <a:t>Perfect order fulfilment rate</a:t>
            </a:r>
          </a:p>
          <a:p>
            <a:pPr marL="285750" indent="-285750" algn="l">
              <a:buFont typeface="Arial" panose="020B0604020202020204" pitchFamily="34" charset="0"/>
              <a:buChar char="•"/>
            </a:pPr>
            <a:r>
              <a:rPr lang="en-GB" sz="2200" b="0" i="0" dirty="0">
                <a:effectLst/>
                <a:latin typeface="Cambria" panose="02040503050406030204" pitchFamily="18" charset="0"/>
              </a:rPr>
              <a:t>Transportation cost per unit</a:t>
            </a:r>
          </a:p>
          <a:p>
            <a:pPr marL="285750" indent="-285750" algn="l">
              <a:buFont typeface="Arial" panose="020B0604020202020204" pitchFamily="34" charset="0"/>
              <a:buChar char="•"/>
            </a:pPr>
            <a:r>
              <a:rPr lang="en-GB" sz="2200" b="0" i="0" dirty="0">
                <a:effectLst/>
                <a:latin typeface="Cambria" panose="02040503050406030204" pitchFamily="18" charset="0"/>
              </a:rPr>
              <a:t>Supplier performance</a:t>
            </a:r>
          </a:p>
        </p:txBody>
      </p:sp>
    </p:spTree>
    <p:extLst>
      <p:ext uri="{BB962C8B-B14F-4D97-AF65-F5344CB8AC3E}">
        <p14:creationId xmlns:p14="http://schemas.microsoft.com/office/powerpoint/2010/main" val="2680452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06B02-63EC-AB4A-A870-5194024C084C}"/>
              </a:ext>
            </a:extLst>
          </p:cNvPr>
          <p:cNvSpPr txBox="1"/>
          <p:nvPr/>
        </p:nvSpPr>
        <p:spPr>
          <a:xfrm>
            <a:off x="0" y="0"/>
            <a:ext cx="12192000" cy="6863417"/>
          </a:xfrm>
          <a:prstGeom prst="rect">
            <a:avLst/>
          </a:prstGeom>
          <a:noFill/>
        </p:spPr>
        <p:txBody>
          <a:bodyPr wrap="square">
            <a:spAutoFit/>
          </a:bodyPr>
          <a:lstStyle/>
          <a:p>
            <a:pPr algn="l">
              <a:buFont typeface="+mj-lt"/>
              <a:buAutoNum type="arabicPeriod" startAt="2"/>
            </a:pPr>
            <a:r>
              <a:rPr lang="en-GB" sz="2200" b="1" i="0" dirty="0">
                <a:effectLst/>
                <a:latin typeface="Cambria" panose="02040503050406030204" pitchFamily="18" charset="0"/>
              </a:rPr>
              <a:t>SMART Targets</a:t>
            </a:r>
            <a:r>
              <a:rPr lang="en-GB" sz="2200" b="0" i="0" dirty="0">
                <a:effectLst/>
                <a:latin typeface="Cambria" panose="02040503050406030204" pitchFamily="18" charset="0"/>
              </a:rPr>
              <a:t>: Setting SMART targets ensures that performance objectives are specific, measurable, achievable, realistic, and time-constrained. SMART targets provide a clear framework for monitoring and improving supply chain performance. Each target should be:</a:t>
            </a:r>
          </a:p>
          <a:p>
            <a:pPr marL="285750" indent="-285750" algn="l">
              <a:buFont typeface="Arial" panose="020B0604020202020204" pitchFamily="34" charset="0"/>
              <a:buChar char="•"/>
            </a:pPr>
            <a:r>
              <a:rPr lang="en-GB" sz="2200" b="0" i="0" dirty="0">
                <a:effectLst/>
                <a:latin typeface="Cambria" panose="02040503050406030204" pitchFamily="18" charset="0"/>
              </a:rPr>
              <a:t>Specific: Clearly defined and focused on a specific aspect of performance.</a:t>
            </a:r>
          </a:p>
          <a:p>
            <a:pPr marL="285750" indent="-285750" algn="l">
              <a:buFont typeface="Arial" panose="020B0604020202020204" pitchFamily="34" charset="0"/>
              <a:buChar char="•"/>
            </a:pPr>
            <a:r>
              <a:rPr lang="en-GB" sz="2200" b="0" i="0" dirty="0">
                <a:effectLst/>
                <a:latin typeface="Cambria" panose="02040503050406030204" pitchFamily="18" charset="0"/>
              </a:rPr>
              <a:t>Measurable: Able to be quantified or measured using relevant metrics or indicators.</a:t>
            </a:r>
          </a:p>
          <a:p>
            <a:pPr marL="285750" indent="-285750" algn="l">
              <a:buFont typeface="Arial" panose="020B0604020202020204" pitchFamily="34" charset="0"/>
              <a:buChar char="•"/>
            </a:pPr>
            <a:r>
              <a:rPr lang="en-GB" sz="2200" b="0" i="0" dirty="0">
                <a:effectLst/>
                <a:latin typeface="Cambria" panose="02040503050406030204" pitchFamily="18" charset="0"/>
              </a:rPr>
              <a:t>Achievable: Realistic and attainable within the available resources and capabilities.</a:t>
            </a:r>
          </a:p>
          <a:p>
            <a:pPr marL="285750" indent="-285750" algn="l">
              <a:buFont typeface="Arial" panose="020B0604020202020204" pitchFamily="34" charset="0"/>
              <a:buChar char="•"/>
            </a:pPr>
            <a:r>
              <a:rPr lang="en-GB" sz="2200" b="0" i="0" dirty="0">
                <a:effectLst/>
                <a:latin typeface="Cambria" panose="02040503050406030204" pitchFamily="18" charset="0"/>
              </a:rPr>
              <a:t>Realistic: Relevant and aligned with the overall supply chain strategy and goals.</a:t>
            </a:r>
          </a:p>
          <a:p>
            <a:pPr marL="285750" indent="-285750" algn="l">
              <a:buFont typeface="Arial" panose="020B0604020202020204" pitchFamily="34" charset="0"/>
              <a:buChar char="•"/>
            </a:pPr>
            <a:r>
              <a:rPr lang="en-GB" sz="2200" b="0" i="0" dirty="0">
                <a:effectLst/>
                <a:latin typeface="Cambria" panose="02040503050406030204" pitchFamily="18" charset="0"/>
              </a:rPr>
              <a:t>Time-constrained: Set within a specific timeframe or deadline.</a:t>
            </a:r>
          </a:p>
          <a:p>
            <a:pPr algn="l"/>
            <a:r>
              <a:rPr lang="en-GB" sz="2200" b="0" i="0" dirty="0">
                <a:effectLst/>
                <a:latin typeface="Cambria" panose="02040503050406030204" pitchFamily="18" charset="0"/>
              </a:rPr>
              <a:t>Example of a SMART target: Reduce order fulfilment cycle time by 15% within the next six months.</a:t>
            </a:r>
          </a:p>
          <a:p>
            <a:pPr algn="l"/>
            <a:endParaRPr lang="en-GB" sz="2200" b="0" i="0" dirty="0">
              <a:effectLst/>
              <a:latin typeface="Cambria" panose="02040503050406030204" pitchFamily="18" charset="0"/>
            </a:endParaRPr>
          </a:p>
          <a:p>
            <a:pPr algn="l">
              <a:buFont typeface="+mj-lt"/>
              <a:buAutoNum type="arabicPeriod" startAt="3"/>
            </a:pPr>
            <a:r>
              <a:rPr lang="en-GB" sz="2200" b="1" i="0" dirty="0">
                <a:effectLst/>
                <a:latin typeface="Cambria" panose="02040503050406030204" pitchFamily="18" charset="0"/>
              </a:rPr>
              <a:t>Budgetary Control: </a:t>
            </a:r>
            <a:r>
              <a:rPr lang="en-GB" sz="2200" b="0" i="0" dirty="0">
                <a:effectLst/>
                <a:latin typeface="Cambria" panose="02040503050406030204" pitchFamily="18" charset="0"/>
              </a:rPr>
              <a:t>Budgetary control involves monitoring and managing the financial aspects of supply chain operations. It includes setting budgets, tracking actual expenses, and comparing them against planned budgets. Budgetary control helps identify cost overruns, optimize spending, and ensure financial discipline within the supply chain.</a:t>
            </a:r>
          </a:p>
          <a:p>
            <a:pPr algn="l"/>
            <a:r>
              <a:rPr lang="en-GB" sz="2200" b="0" i="0" dirty="0">
                <a:effectLst/>
                <a:latin typeface="Cambria" panose="02040503050406030204" pitchFamily="18" charset="0"/>
              </a:rPr>
              <a:t>By regularly monitoring KPIs, setting SMART targets, and implementing budgetary control, businesses can:</a:t>
            </a:r>
          </a:p>
          <a:p>
            <a:pPr marL="285750" indent="-285750" algn="l">
              <a:buFont typeface="Arial" panose="020B0604020202020204" pitchFamily="34" charset="0"/>
              <a:buChar char="•"/>
            </a:pPr>
            <a:r>
              <a:rPr lang="en-GB" sz="2200" b="0" i="0" dirty="0">
                <a:effectLst/>
                <a:latin typeface="Cambria" panose="02040503050406030204" pitchFamily="18" charset="0"/>
              </a:rPr>
              <a:t>Identify areas of improvement and opportunities for optimization.</a:t>
            </a:r>
          </a:p>
          <a:p>
            <a:pPr marL="285750" indent="-285750" algn="l">
              <a:buFont typeface="Arial" panose="020B0604020202020204" pitchFamily="34" charset="0"/>
              <a:buChar char="•"/>
            </a:pPr>
            <a:r>
              <a:rPr lang="en-GB" sz="2200" b="0" i="0" dirty="0">
                <a:effectLst/>
                <a:latin typeface="Cambria" panose="02040503050406030204" pitchFamily="18" charset="0"/>
              </a:rPr>
              <a:t>Track progress towards goals and objectives.</a:t>
            </a:r>
          </a:p>
          <a:p>
            <a:pPr marL="285750" indent="-285750" algn="l">
              <a:buFont typeface="Arial" panose="020B0604020202020204" pitchFamily="34" charset="0"/>
              <a:buChar char="•"/>
            </a:pPr>
            <a:r>
              <a:rPr lang="en-GB" sz="2200" b="0" i="0" dirty="0">
                <a:effectLst/>
                <a:latin typeface="Cambria" panose="02040503050406030204" pitchFamily="18" charset="0"/>
              </a:rPr>
              <a:t>Measure the effectiveness and efficiency of supply chain operations.</a:t>
            </a:r>
          </a:p>
          <a:p>
            <a:pPr marL="285750" indent="-285750" algn="l">
              <a:buFont typeface="Arial" panose="020B0604020202020204" pitchFamily="34" charset="0"/>
              <a:buChar char="•"/>
            </a:pPr>
            <a:r>
              <a:rPr lang="en-GB" sz="2200" b="0" i="0" dirty="0">
                <a:effectLst/>
                <a:latin typeface="Cambria" panose="02040503050406030204" pitchFamily="18" charset="0"/>
              </a:rPr>
              <a:t>Make data-driven decisions to enhance performance.</a:t>
            </a:r>
          </a:p>
        </p:txBody>
      </p:sp>
    </p:spTree>
    <p:extLst>
      <p:ext uri="{BB962C8B-B14F-4D97-AF65-F5344CB8AC3E}">
        <p14:creationId xmlns:p14="http://schemas.microsoft.com/office/powerpoint/2010/main" val="672925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441EBC-9EF2-6A4D-AB91-CF48EEA2357B}"/>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Logistics activities in the supply chain </a:t>
            </a:r>
          </a:p>
        </p:txBody>
      </p:sp>
      <p:sp>
        <p:nvSpPr>
          <p:cNvPr id="6" name="TextBox 5">
            <a:extLst>
              <a:ext uri="{FF2B5EF4-FFF2-40B4-BE49-F238E27FC236}">
                <a16:creationId xmlns:a16="http://schemas.microsoft.com/office/drawing/2014/main" id="{8BA4D48E-48AC-EB43-BC4A-35DF87C3EB20}"/>
              </a:ext>
            </a:extLst>
          </p:cNvPr>
          <p:cNvSpPr txBox="1"/>
          <p:nvPr/>
        </p:nvSpPr>
        <p:spPr>
          <a:xfrm>
            <a:off x="0" y="584775"/>
            <a:ext cx="12192000" cy="6524863"/>
          </a:xfrm>
          <a:prstGeom prst="rect">
            <a:avLst/>
          </a:prstGeom>
          <a:noFill/>
        </p:spPr>
        <p:txBody>
          <a:bodyPr wrap="square">
            <a:spAutoFit/>
          </a:bodyPr>
          <a:lstStyle/>
          <a:p>
            <a:pPr marL="285750" indent="-285750">
              <a:buFont typeface="Arial" panose="020B0604020202020204" pitchFamily="34" charset="0"/>
              <a:buChar char="•"/>
            </a:pPr>
            <a:r>
              <a:rPr lang="en-GB" sz="2200" dirty="0">
                <a:effectLst/>
                <a:latin typeface="Cambria" panose="02040503050406030204" pitchFamily="18" charset="0"/>
              </a:rPr>
              <a:t>Logistics activities in the supply chain play a crucial role in ensuring the efficient and effective movement of goods from suppliers to customers. These activities encompass various tasks and processes, including:</a:t>
            </a:r>
          </a:p>
          <a:p>
            <a:pPr>
              <a:buFont typeface="+mj-lt"/>
              <a:buAutoNum type="arabicPeriod"/>
            </a:pPr>
            <a:r>
              <a:rPr lang="en-GB" sz="2200" b="1" i="0" dirty="0">
                <a:effectLst/>
                <a:latin typeface="Cambria" panose="02040503050406030204" pitchFamily="18" charset="0"/>
              </a:rPr>
              <a:t>Materials Handling: </a:t>
            </a:r>
            <a:r>
              <a:rPr lang="en-GB" sz="2200" b="0" i="0" dirty="0">
                <a:effectLst/>
                <a:latin typeface="Cambria" panose="02040503050406030204" pitchFamily="18" charset="0"/>
              </a:rPr>
              <a:t>This involves the physical movement, storage, and control of raw materials, components, and finished goods within a facility or between different locations. Materials handling activities may include loading and unloading trucks, operating forklifts or other machinery, and organizing storage areas.</a:t>
            </a:r>
          </a:p>
          <a:p>
            <a:pPr>
              <a:buFont typeface="+mj-lt"/>
              <a:buAutoNum type="arabicPeriod"/>
            </a:pPr>
            <a:endParaRPr lang="en-GB" sz="2200" b="0"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Production: </a:t>
            </a:r>
            <a:r>
              <a:rPr lang="en-GB" sz="2200" b="0" i="0" dirty="0">
                <a:effectLst/>
                <a:latin typeface="Cambria" panose="02040503050406030204" pitchFamily="18" charset="0"/>
              </a:rPr>
              <a:t>Logistics activities in production focus on coordinating the manufacturing or assembly processes to ensure timely and efficient production of goods. This includes planning production schedules, managing workstations, monitoring the flow of materials, and coordinating with other departments to meet customer demand.</a:t>
            </a:r>
          </a:p>
          <a:p>
            <a:pPr>
              <a:buFont typeface="+mj-lt"/>
              <a:buAutoNum type="arabicPeriod"/>
            </a:pPr>
            <a:endParaRPr lang="en-GB" sz="2200" b="0" i="0" dirty="0">
              <a:effectLst/>
              <a:latin typeface="Cambria" panose="02040503050406030204" pitchFamily="18" charset="0"/>
            </a:endParaRPr>
          </a:p>
          <a:p>
            <a:pPr>
              <a:buFont typeface="+mj-lt"/>
              <a:buAutoNum type="arabicPeriod"/>
            </a:pPr>
            <a:r>
              <a:rPr lang="en-GB" sz="2200" b="1" i="0" dirty="0">
                <a:effectLst/>
                <a:latin typeface="Cambria" panose="02040503050406030204" pitchFamily="18" charset="0"/>
              </a:rPr>
              <a:t>Packaging: </a:t>
            </a:r>
            <a:r>
              <a:rPr lang="en-GB" sz="2200" b="0" i="0" dirty="0">
                <a:effectLst/>
                <a:latin typeface="Cambria" panose="02040503050406030204" pitchFamily="18" charset="0"/>
              </a:rPr>
              <a:t>Packaging plays a vital role in protecting products during transportation and ensuring their presentation and labelling comply with regulatory requirements. Logistics activities related to packaging involve selecting appropriate packaging materials, designing packaging solutions, and implementing packaging processes to optimize product safety and efficiency.</a:t>
            </a:r>
          </a:p>
          <a:p>
            <a:br>
              <a:rPr lang="en-GB" sz="2200" b="0" i="0" dirty="0">
                <a:effectLst/>
                <a:latin typeface="Cambria" panose="02040503050406030204" pitchFamily="18" charset="0"/>
              </a:rPr>
            </a:b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3395428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6F8D8-1EF1-0045-A069-03BC0C655CDA}"/>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Sources of information </a:t>
            </a:r>
          </a:p>
        </p:txBody>
      </p:sp>
      <p:sp>
        <p:nvSpPr>
          <p:cNvPr id="5" name="TextBox 4">
            <a:extLst>
              <a:ext uri="{FF2B5EF4-FFF2-40B4-BE49-F238E27FC236}">
                <a16:creationId xmlns:a16="http://schemas.microsoft.com/office/drawing/2014/main" id="{CAB1F18E-C71F-9949-9FC3-8A6FB61D2AD7}"/>
              </a:ext>
            </a:extLst>
          </p:cNvPr>
          <p:cNvSpPr txBox="1"/>
          <p:nvPr/>
        </p:nvSpPr>
        <p:spPr>
          <a:xfrm>
            <a:off x="0" y="460582"/>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When it comes to gathering information for supply chain operations, businesses can rely on various sources, including internal and external sources, formal and ad hoc reports, as well as anecdotal information. Here's a breakdown of these information sources: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Internal Sources: </a:t>
            </a:r>
            <a:r>
              <a:rPr lang="en-GB" sz="2200" b="0" i="0" dirty="0">
                <a:effectLst/>
                <a:latin typeface="Cambria" panose="02040503050406030204" pitchFamily="18" charset="0"/>
              </a:rPr>
              <a:t>Internal sources of information are generated within the organization. These include:</a:t>
            </a:r>
          </a:p>
          <a:p>
            <a:pPr marL="285750" indent="-285750" algn="l">
              <a:buFont typeface="Arial" panose="020B0604020202020204" pitchFamily="34" charset="0"/>
              <a:buChar char="•"/>
            </a:pPr>
            <a:r>
              <a:rPr lang="en-GB" sz="2200" b="0" i="0" dirty="0">
                <a:effectLst/>
                <a:latin typeface="Cambria" panose="02040503050406030204" pitchFamily="18" charset="0"/>
              </a:rPr>
              <a:t>Internal Reports: Formal reports prepared by departments or individuals within the organization. Examples include sales reports, production reports, inventory reports, and financial reports. These reports provide structured and quantitative data for analysis and decision-making.</a:t>
            </a:r>
          </a:p>
          <a:p>
            <a:pPr marL="285750" indent="-285750" algn="l">
              <a:buFont typeface="Arial" panose="020B0604020202020204" pitchFamily="34" charset="0"/>
              <a:buChar char="•"/>
            </a:pPr>
            <a:r>
              <a:rPr lang="en-GB" sz="2200" b="0" i="0" dirty="0">
                <a:effectLst/>
                <a:latin typeface="Cambria" panose="02040503050406030204" pitchFamily="18" charset="0"/>
              </a:rPr>
              <a:t>Data from Enterprise Systems: Organizations often use enterprise systems like Enterprise Resource Planning (ERP) systems or Supply Chain Management (SCM) systems. These systems capture and store data related to procurement, production, inventory, sales, and customer information, which can be leveraged for supply chain analysis and decision-making.</a:t>
            </a:r>
          </a:p>
          <a:p>
            <a:pPr marL="285750" indent="-285750" algn="l">
              <a:buFont typeface="Arial" panose="020B0604020202020204" pitchFamily="34" charset="0"/>
              <a:buChar char="•"/>
            </a:pPr>
            <a:r>
              <a:rPr lang="en-GB" sz="2200" b="0" i="0" dirty="0">
                <a:effectLst/>
                <a:latin typeface="Cambria" panose="02040503050406030204" pitchFamily="18" charset="0"/>
              </a:rPr>
              <a:t>Meetings and Discussions: Internal meetings and discussions among cross-functional teams, departments, or supply chain stakeholders can provide valuable insights and qualitative information. These interactions can help identify issues, discuss solutions, and share knowledge and experiences.</a:t>
            </a:r>
          </a:p>
        </p:txBody>
      </p:sp>
    </p:spTree>
    <p:extLst>
      <p:ext uri="{BB962C8B-B14F-4D97-AF65-F5344CB8AC3E}">
        <p14:creationId xmlns:p14="http://schemas.microsoft.com/office/powerpoint/2010/main" val="3158349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C05BC2-F09D-9B47-B8DE-188431352AD6}"/>
              </a:ext>
            </a:extLst>
          </p:cNvPr>
          <p:cNvSpPr txBox="1"/>
          <p:nvPr/>
        </p:nvSpPr>
        <p:spPr>
          <a:xfrm>
            <a:off x="0" y="0"/>
            <a:ext cx="12192000" cy="6186309"/>
          </a:xfrm>
          <a:prstGeom prst="rect">
            <a:avLst/>
          </a:prstGeom>
          <a:noFill/>
        </p:spPr>
        <p:txBody>
          <a:bodyPr wrap="square">
            <a:spAutoFit/>
          </a:bodyPr>
          <a:lstStyle/>
          <a:p>
            <a:pPr algn="l">
              <a:buFont typeface="+mj-lt"/>
              <a:buAutoNum type="arabicPeriod" startAt="2"/>
            </a:pPr>
            <a:r>
              <a:rPr lang="en-GB" sz="2200" b="1" i="0" dirty="0">
                <a:effectLst/>
                <a:latin typeface="Cambria" panose="02040503050406030204" pitchFamily="18" charset="0"/>
              </a:rPr>
              <a:t>External Sources: </a:t>
            </a:r>
            <a:r>
              <a:rPr lang="en-GB" sz="2200" b="0" i="0" dirty="0">
                <a:effectLst/>
                <a:latin typeface="Cambria" panose="02040503050406030204" pitchFamily="18" charset="0"/>
              </a:rPr>
              <a:t>External sources of information come from outside the organization and can provide valuable industry and market insights. Examples include:</a:t>
            </a:r>
          </a:p>
          <a:p>
            <a:pPr marL="285750" indent="-285750" algn="l">
              <a:buFont typeface="Arial" panose="020B0604020202020204" pitchFamily="34" charset="0"/>
              <a:buChar char="•"/>
            </a:pPr>
            <a:r>
              <a:rPr lang="en-GB" sz="2200" b="0" i="0" dirty="0">
                <a:effectLst/>
                <a:latin typeface="Cambria" panose="02040503050406030204" pitchFamily="18" charset="0"/>
              </a:rPr>
              <a:t>Market Research Reports: Reports from market research firms or industry associations provide information on market trends, customer preferences, competitor analysis, and industry forecasts. These reports help organizations understand the external market dynamics and make informed decisions.</a:t>
            </a:r>
          </a:p>
          <a:p>
            <a:pPr marL="285750" indent="-285750" algn="l">
              <a:buFont typeface="Arial" panose="020B0604020202020204" pitchFamily="34" charset="0"/>
              <a:buChar char="•"/>
            </a:pPr>
            <a:r>
              <a:rPr lang="en-GB" sz="2200" b="0" i="0" dirty="0">
                <a:effectLst/>
                <a:latin typeface="Cambria" panose="02040503050406030204" pitchFamily="18" charset="0"/>
              </a:rPr>
              <a:t>Supplier and Customer Data: Collaborating with suppliers and customers can provide valuable information on demand patterns, supplier capabilities, customer preferences, and market conditions. Sharing data and insights with trusted partners can enhance supply chain visibility and coordination.</a:t>
            </a:r>
          </a:p>
          <a:p>
            <a:pPr marL="285750" indent="-285750" algn="l">
              <a:buFont typeface="Arial" panose="020B0604020202020204" pitchFamily="34" charset="0"/>
              <a:buChar char="•"/>
            </a:pPr>
            <a:r>
              <a:rPr lang="en-GB" sz="2200" b="0" i="0" dirty="0">
                <a:effectLst/>
                <a:latin typeface="Cambria" panose="02040503050406030204" pitchFamily="18" charset="0"/>
              </a:rPr>
              <a:t>Industry Publications and News: Trade publications, industry-specific magazines, and online news sources provide updates on industry developments, emerging technologies, regulatory changes, and best practices. Staying informed about industry trends and innovations is essential for adapting supply chain strategies.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startAt="3"/>
            </a:pPr>
            <a:r>
              <a:rPr lang="en-GB" sz="2200" b="1" i="0" dirty="0">
                <a:effectLst/>
                <a:latin typeface="Cambria" panose="02040503050406030204" pitchFamily="18" charset="0"/>
              </a:rPr>
              <a:t>Formal Reports and Ad Hoc Reports: </a:t>
            </a:r>
            <a:r>
              <a:rPr lang="en-GB" sz="2200" b="0" i="0" dirty="0">
                <a:effectLst/>
                <a:latin typeface="Cambria" panose="02040503050406030204" pitchFamily="18" charset="0"/>
              </a:rPr>
              <a:t>Formal reports are prepared on a regular basis and follow a predefined format, such as monthly performance reports or quarterly supply chain reviews. These reports provide structured information and analysis.</a:t>
            </a:r>
          </a:p>
        </p:txBody>
      </p:sp>
    </p:spTree>
    <p:extLst>
      <p:ext uri="{BB962C8B-B14F-4D97-AF65-F5344CB8AC3E}">
        <p14:creationId xmlns:p14="http://schemas.microsoft.com/office/powerpoint/2010/main" val="411957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A566D6-F682-2F45-B27D-BBF18C11AAA2}"/>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Risks to supply chains </a:t>
            </a:r>
          </a:p>
        </p:txBody>
      </p:sp>
      <p:sp>
        <p:nvSpPr>
          <p:cNvPr id="5" name="TextBox 4">
            <a:extLst>
              <a:ext uri="{FF2B5EF4-FFF2-40B4-BE49-F238E27FC236}">
                <a16:creationId xmlns:a16="http://schemas.microsoft.com/office/drawing/2014/main" id="{2639177D-8C8E-7948-939F-378CD850B597}"/>
              </a:ext>
            </a:extLst>
          </p:cNvPr>
          <p:cNvSpPr txBox="1"/>
          <p:nvPr/>
        </p:nvSpPr>
        <p:spPr>
          <a:xfrm>
            <a:off x="0" y="584775"/>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Supply chains are vulnerable to various risks that can disrupt operations and impact the smooth flow of goods and services. Some of the key risks to supply chains include:</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External Shocks: </a:t>
            </a:r>
            <a:r>
              <a:rPr lang="en-GB" sz="2200" b="0" i="0" dirty="0">
                <a:effectLst/>
                <a:latin typeface="Cambria" panose="02040503050406030204" pitchFamily="18" charset="0"/>
              </a:rPr>
              <a:t>External shocks are unpredictable events that occur outside the control of the supply chain, such as natural disasters (earthquakes, tsunamis, hurricanes), political unrest, pandemics, or economic crises. These events can disrupt transportation, damage infrastructure, cause supply shortages, and impact the overall stability of the supply chain.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Lack of Capacity: </a:t>
            </a:r>
            <a:r>
              <a:rPr lang="en-GB" sz="2200" b="0" i="0" dirty="0">
                <a:effectLst/>
                <a:latin typeface="Cambria" panose="02040503050406030204" pitchFamily="18" charset="0"/>
              </a:rPr>
              <a:t>A lack of capacity within businesses in the supply chain can lead to bottlenecks and delays. Insufficient production capacity, limited warehouse space, or inadequate transportation resources can result in inventory shortages, longer lead times, and difficulties in meeting customer demand.</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Reliance on a Single Business: </a:t>
            </a:r>
            <a:r>
              <a:rPr lang="en-GB" sz="2200" b="0" i="0" dirty="0">
                <a:effectLst/>
                <a:latin typeface="Cambria" panose="02040503050406030204" pitchFamily="18" charset="0"/>
              </a:rPr>
              <a:t>Dependency on a single supplier or customer can create significant risks. If that supplier or customer experiences disruptions, such as financial instability, production issues, or operational failures, it can have a ripple effect throughout the supply chain, causing delays, shortages, and revenue loss.</a:t>
            </a:r>
          </a:p>
        </p:txBody>
      </p:sp>
    </p:spTree>
    <p:extLst>
      <p:ext uri="{BB962C8B-B14F-4D97-AF65-F5344CB8AC3E}">
        <p14:creationId xmlns:p14="http://schemas.microsoft.com/office/powerpoint/2010/main" val="1060046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AFFA48-3F24-2145-A302-2DCAF752DA7D}"/>
              </a:ext>
            </a:extLst>
          </p:cNvPr>
          <p:cNvSpPr txBox="1"/>
          <p:nvPr/>
        </p:nvSpPr>
        <p:spPr>
          <a:xfrm>
            <a:off x="0" y="0"/>
            <a:ext cx="12192000" cy="6863417"/>
          </a:xfrm>
          <a:prstGeom prst="rect">
            <a:avLst/>
          </a:prstGeom>
          <a:noFill/>
        </p:spPr>
        <p:txBody>
          <a:bodyPr wrap="square">
            <a:spAutoFit/>
          </a:bodyPr>
          <a:lstStyle/>
          <a:p>
            <a:pPr algn="l"/>
            <a:r>
              <a:rPr lang="en-GB" sz="2200" b="1" i="0" dirty="0">
                <a:effectLst/>
                <a:latin typeface="Cambria" panose="02040503050406030204" pitchFamily="18" charset="0"/>
              </a:rPr>
              <a:t>4.Computer System Failures: </a:t>
            </a:r>
            <a:r>
              <a:rPr lang="en-GB" sz="2200" b="0" i="0" dirty="0">
                <a:effectLst/>
                <a:latin typeface="Cambria" panose="02040503050406030204" pitchFamily="18" charset="0"/>
              </a:rPr>
              <a:t>Failures or disruptions in computer systems, including information and finance systems, can lead to data breaches, loss of critical information, transaction errors, and financial discrepancies. These failures can disrupt supply chain processes, impact decision-making, and compromise the security and integrity of the supply chain.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5.Dominance of a Single Business: </a:t>
            </a:r>
            <a:r>
              <a:rPr lang="en-GB" sz="2200" b="0" i="0" dirty="0">
                <a:effectLst/>
                <a:latin typeface="Cambria" panose="02040503050406030204" pitchFamily="18" charset="0"/>
              </a:rPr>
              <a:t>When a single business dominates the supply chain, it can create a power imbalance and increase the vulnerability of other supply chain partners. This dominance can result in unfair pricing, unfavourable terms, limited negotiation power, and reduced flexibility for other businesses in the supply chain.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6.Poor Customer Service: </a:t>
            </a:r>
            <a:r>
              <a:rPr lang="en-GB" sz="2200" b="0" i="0" dirty="0">
                <a:effectLst/>
                <a:latin typeface="Cambria" panose="02040503050406030204" pitchFamily="18" charset="0"/>
              </a:rPr>
              <a:t>Inadequate customer service, such as delayed response times, order inaccuracies, or poor communication, can damage customer relationships and impact the reputation of the supply chain. Dissatisfied customers may switch to competitors, leading to lost sales and reduced revenue for all businesses involved.</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7.Inter-organizational Conflict: </a:t>
            </a:r>
            <a:r>
              <a:rPr lang="en-GB" sz="2200" b="0" i="0" dirty="0">
                <a:effectLst/>
                <a:latin typeface="Cambria" panose="02040503050406030204" pitchFamily="18" charset="0"/>
              </a:rPr>
              <a:t>Conflicts and disputes between supply chain partners, such as disagreements over pricing, contractual obligations, or conflicting interests, can disrupt collaboration, hinder decision-making, and impede the smooth functioning of the supply chain. These conflicts can lead to delays, disruptions, and strained relationships among supply chain businesses.</a:t>
            </a:r>
          </a:p>
        </p:txBody>
      </p:sp>
    </p:spTree>
    <p:extLst>
      <p:ext uri="{BB962C8B-B14F-4D97-AF65-F5344CB8AC3E}">
        <p14:creationId xmlns:p14="http://schemas.microsoft.com/office/powerpoint/2010/main" val="15047395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65745-C0CE-B34E-8E87-08E8944104F2}"/>
              </a:ext>
            </a:extLst>
          </p:cNvPr>
          <p:cNvSpPr txBox="1"/>
          <p:nvPr/>
        </p:nvSpPr>
        <p:spPr>
          <a:xfrm>
            <a:off x="4516581" y="2177534"/>
            <a:ext cx="3435929" cy="1569660"/>
          </a:xfrm>
          <a:prstGeom prst="rect">
            <a:avLst/>
          </a:prstGeom>
          <a:noFill/>
        </p:spPr>
        <p:txBody>
          <a:bodyPr wrap="square">
            <a:spAutoFit/>
          </a:bodyPr>
          <a:lstStyle/>
          <a:p>
            <a:pPr algn="ctr"/>
            <a:r>
              <a:rPr lang="en-GB" sz="3200" b="1" dirty="0">
                <a:solidFill>
                  <a:schemeClr val="bg1"/>
                </a:solidFill>
                <a:effectLst/>
                <a:latin typeface="Cambria" panose="02040503050406030204" pitchFamily="18" charset="0"/>
              </a:rPr>
              <a:t>B4 Benefits of supply chain integration </a:t>
            </a:r>
            <a:endParaRPr lang="en-GB" sz="3200" dirty="0">
              <a:solidFill>
                <a:schemeClr val="bg1"/>
              </a:solidFill>
              <a:effectLst/>
              <a:latin typeface="Cambria" panose="02040503050406030204" pitchFamily="18" charset="0"/>
            </a:endParaRPr>
          </a:p>
        </p:txBody>
      </p:sp>
    </p:spTree>
    <p:extLst>
      <p:ext uri="{BB962C8B-B14F-4D97-AF65-F5344CB8AC3E}">
        <p14:creationId xmlns:p14="http://schemas.microsoft.com/office/powerpoint/2010/main" val="346109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0F7679-F736-E140-8113-CB6B1C1B1980}"/>
              </a:ext>
            </a:extLst>
          </p:cNvPr>
          <p:cNvSpPr txBox="1"/>
          <p:nvPr/>
        </p:nvSpPr>
        <p:spPr>
          <a:xfrm>
            <a:off x="0" y="0"/>
            <a:ext cx="12192000" cy="1077218"/>
          </a:xfrm>
          <a:prstGeom prst="rect">
            <a:avLst/>
          </a:prstGeom>
          <a:noFill/>
        </p:spPr>
        <p:txBody>
          <a:bodyPr wrap="square">
            <a:spAutoFit/>
          </a:bodyPr>
          <a:lstStyle/>
          <a:p>
            <a:pPr algn="ctr"/>
            <a:r>
              <a:rPr lang="en-GB" sz="3200" b="1" dirty="0">
                <a:effectLst/>
                <a:latin typeface="Cambria" panose="02040503050406030204" pitchFamily="18" charset="0"/>
              </a:rPr>
              <a:t>Advantages of integrated supply chains</a:t>
            </a:r>
            <a:br>
              <a:rPr lang="en-GB" sz="3200" b="1" dirty="0">
                <a:effectLst/>
                <a:latin typeface="Cambria" panose="02040503050406030204" pitchFamily="18" charset="0"/>
              </a:rPr>
            </a:br>
            <a:endParaRPr lang="en-GB" sz="3200" b="1" dirty="0">
              <a:latin typeface="Cambria" panose="02040503050406030204" pitchFamily="18" charset="0"/>
            </a:endParaRPr>
          </a:p>
        </p:txBody>
      </p:sp>
      <p:sp>
        <p:nvSpPr>
          <p:cNvPr id="5" name="TextBox 4">
            <a:extLst>
              <a:ext uri="{FF2B5EF4-FFF2-40B4-BE49-F238E27FC236}">
                <a16:creationId xmlns:a16="http://schemas.microsoft.com/office/drawing/2014/main" id="{1AC9F897-EE9D-5943-98D9-5B2DFC93CF21}"/>
              </a:ext>
            </a:extLst>
          </p:cNvPr>
          <p:cNvSpPr txBox="1"/>
          <p:nvPr/>
        </p:nvSpPr>
        <p:spPr>
          <a:xfrm>
            <a:off x="-1" y="538609"/>
            <a:ext cx="12191999" cy="5509200"/>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Integrated supply chains offer numerous advantages that can positively impact businesses and the overall supply chain. Some key advantages of integrated supply chains include:</a:t>
            </a:r>
          </a:p>
          <a:p>
            <a:pPr algn="l">
              <a:buFont typeface="+mj-lt"/>
              <a:buAutoNum type="arabicPeriod"/>
            </a:pPr>
            <a:r>
              <a:rPr lang="en-GB" sz="2200" b="1" i="0" dirty="0">
                <a:effectLst/>
                <a:latin typeface="Cambria" panose="02040503050406030204" pitchFamily="18" charset="0"/>
              </a:rPr>
              <a:t>Improved Service to Downstream and Upstream Businesses: </a:t>
            </a:r>
            <a:r>
              <a:rPr lang="en-GB" sz="2200" b="0" i="0" dirty="0">
                <a:effectLst/>
                <a:latin typeface="Cambria" panose="02040503050406030204" pitchFamily="18" charset="0"/>
              </a:rPr>
              <a:t>Integration enables better coordination and collaboration among supply chain partners, resulting in improved service levels to both downstream (customers) and upstream (suppliers) businesses. Sharing information, synchronizing processes, and aligning objectives lead to smoother operations, faster response times, and enhanced customer satisfaction.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Harmonization of Activities: </a:t>
            </a:r>
            <a:r>
              <a:rPr lang="en-GB" sz="2200" b="0" i="0" dirty="0">
                <a:effectLst/>
                <a:latin typeface="Cambria" panose="02040503050406030204" pitchFamily="18" charset="0"/>
              </a:rPr>
              <a:t>Integrated supply chains harmonize activities across the network, ensuring consistency in processes, quality standards, and performance metrics. This alignment eliminates redundancies, reduces errors, and improves overall operational efficiency.</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Automation of Activities: </a:t>
            </a:r>
            <a:r>
              <a:rPr lang="en-GB" sz="2200" b="0" i="0" dirty="0">
                <a:effectLst/>
                <a:latin typeface="Cambria" panose="02040503050406030204" pitchFamily="18" charset="0"/>
              </a:rPr>
              <a:t>Integration allows for the automation of various supply chain activities, such as order processing, inventory management, and demand forecasting. Automation reduces manual effort, minimizes errors, and enhances speed and accuracy, leading to increased productivity and cost savings.</a:t>
            </a:r>
          </a:p>
        </p:txBody>
      </p:sp>
    </p:spTree>
    <p:extLst>
      <p:ext uri="{BB962C8B-B14F-4D97-AF65-F5344CB8AC3E}">
        <p14:creationId xmlns:p14="http://schemas.microsoft.com/office/powerpoint/2010/main" val="2302193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3C2CCA-796C-F944-9C01-DDD11CF0CCC9}"/>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4.Improved Reliability and Error Reduction: </a:t>
            </a:r>
            <a:r>
              <a:rPr lang="en-GB" sz="2200" b="0" i="0" dirty="0">
                <a:effectLst/>
                <a:latin typeface="Cambria" panose="02040503050406030204" pitchFamily="18" charset="0"/>
              </a:rPr>
              <a:t>Integration enables better visibility and real-time information sharing, reducing the chances of stockouts, production delays, and supply disruptions. By having a holistic view of the supply chain, businesses can proactively identify and address potential issues, leading to improved reliability and a significant reduction in errors.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5.Reduced Personnel Costs: </a:t>
            </a:r>
            <a:r>
              <a:rPr lang="en-GB" sz="2200" b="0" i="0" dirty="0">
                <a:effectLst/>
                <a:latin typeface="Cambria" panose="02040503050406030204" pitchFamily="18" charset="0"/>
              </a:rPr>
              <a:t>Integrated supply chains often rely on streamlined processes and automation, reducing the need for manual intervention and minimizing labour costs. With efficient coordination and optimized workflows, businesses can achieve cost savings by eliminating redundancies and optimizing personnel utilization.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6.Improved Resource Utilization: </a:t>
            </a:r>
            <a:r>
              <a:rPr lang="en-GB" sz="2200" b="0" i="0" dirty="0">
                <a:effectLst/>
                <a:latin typeface="Cambria" panose="02040503050406030204" pitchFamily="18" charset="0"/>
              </a:rPr>
              <a:t>Integration facilitates better resource utilization by enabling accurate demand forecasting, inventory optimization, and production planning. Businesses can align their resources, such as raw materials, manufacturing capacity, and transportation, more effectively, minimizing waste and maximizing efficiency.</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7.Reduced Lead Times through Just-in-Time Techniques: </a:t>
            </a:r>
            <a:r>
              <a:rPr lang="en-GB" sz="2200" b="0" i="0" dirty="0">
                <a:effectLst/>
                <a:latin typeface="Cambria" panose="02040503050406030204" pitchFamily="18" charset="0"/>
              </a:rPr>
              <a:t>Integration allows for the adoption of just-in-time (JIT) techniques, where materials and components are delivered at the precise time they are needed in the production process. JIT reduces inventory holding costs, minimizes storage requirements, and shortens lead times, resulting in improved responsiveness to customer demands.</a:t>
            </a:r>
          </a:p>
        </p:txBody>
      </p:sp>
    </p:spTree>
    <p:extLst>
      <p:ext uri="{BB962C8B-B14F-4D97-AF65-F5344CB8AC3E}">
        <p14:creationId xmlns:p14="http://schemas.microsoft.com/office/powerpoint/2010/main" val="239003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88198564-3644-43C0-A72F-28957A71DD0A}"/>
              </a:ext>
            </a:extLst>
          </p:cNvPr>
          <p:cNvSpPr/>
          <p:nvPr/>
        </p:nvSpPr>
        <p:spPr>
          <a:xfrm>
            <a:off x="0" y="0"/>
            <a:ext cx="12192000" cy="1628503"/>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C9DDBA62-5756-4CFF-8346-19A2EB9C6CCE}"/>
              </a:ext>
            </a:extLst>
          </p:cNvPr>
          <p:cNvSpPr/>
          <p:nvPr/>
        </p:nvSpPr>
        <p:spPr>
          <a:xfrm>
            <a:off x="237461" y="1974106"/>
            <a:ext cx="11717079" cy="2909790"/>
          </a:xfrm>
          <a:prstGeom prst="rect">
            <a:avLst/>
          </a:prstGeom>
          <a:noFill/>
          <a:ln w="38100">
            <a:solidFill>
              <a:schemeClr val="accent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DE4BB806-7CF6-5E40-B8B3-B4C535390239}"/>
              </a:ext>
            </a:extLst>
          </p:cNvPr>
          <p:cNvSpPr txBox="1"/>
          <p:nvPr/>
        </p:nvSpPr>
        <p:spPr>
          <a:xfrm>
            <a:off x="-2459" y="106148"/>
            <a:ext cx="12191999" cy="1077218"/>
          </a:xfrm>
          <a:prstGeom prst="rect">
            <a:avLst/>
          </a:prstGeom>
          <a:noFill/>
        </p:spPr>
        <p:txBody>
          <a:bodyPr wrap="square">
            <a:spAutoFit/>
          </a:bodyPr>
          <a:lstStyle/>
          <a:p>
            <a:pPr algn="ctr"/>
            <a:r>
              <a:rPr lang="en-GB" sz="3200" b="1" dirty="0">
                <a:effectLst/>
                <a:latin typeface="Cambria" panose="02040503050406030204" pitchFamily="18" charset="0"/>
              </a:rPr>
              <a:t>Learning aim C: Examine the impact of technology on the efficient management of supply chain operations </a:t>
            </a:r>
            <a:endParaRPr lang="en-GB" sz="3200" dirty="0">
              <a:latin typeface="Cambria" panose="02040503050406030204" pitchFamily="18" charset="0"/>
            </a:endParaRPr>
          </a:p>
        </p:txBody>
      </p:sp>
    </p:spTree>
    <p:extLst>
      <p:ext uri="{BB962C8B-B14F-4D97-AF65-F5344CB8AC3E}">
        <p14:creationId xmlns:p14="http://schemas.microsoft.com/office/powerpoint/2010/main" val="277452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05A686-CB9A-D049-8CE9-A19FD89DECEC}"/>
              </a:ext>
            </a:extLst>
          </p:cNvPr>
          <p:cNvSpPr txBox="1"/>
          <p:nvPr/>
        </p:nvSpPr>
        <p:spPr>
          <a:xfrm>
            <a:off x="4304071" y="2300437"/>
            <a:ext cx="3583858" cy="584775"/>
          </a:xfrm>
          <a:prstGeom prst="rect">
            <a:avLst/>
          </a:prstGeom>
          <a:noFill/>
        </p:spPr>
        <p:txBody>
          <a:bodyPr wrap="square">
            <a:spAutoFit/>
          </a:bodyPr>
          <a:lstStyle/>
          <a:p>
            <a:pPr algn="ctr"/>
            <a:r>
              <a:rPr lang="en-GB" sz="3200" b="1" dirty="0">
                <a:solidFill>
                  <a:schemeClr val="bg1"/>
                </a:solidFill>
                <a:effectLst/>
                <a:latin typeface="Cambria" panose="02040503050406030204" pitchFamily="18" charset="0"/>
              </a:rPr>
              <a:t>C1 Technologies </a:t>
            </a:r>
            <a:endParaRPr lang="en-GB"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747505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837E52-500E-1B45-B91E-DE39F8AECA13}"/>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Software applications </a:t>
            </a:r>
          </a:p>
        </p:txBody>
      </p:sp>
      <p:sp>
        <p:nvSpPr>
          <p:cNvPr id="5" name="TextBox 4">
            <a:extLst>
              <a:ext uri="{FF2B5EF4-FFF2-40B4-BE49-F238E27FC236}">
                <a16:creationId xmlns:a16="http://schemas.microsoft.com/office/drawing/2014/main" id="{76C390D3-80F2-0540-9CAD-64AF65A6A4E1}"/>
              </a:ext>
            </a:extLst>
          </p:cNvPr>
          <p:cNvSpPr txBox="1"/>
          <p:nvPr/>
        </p:nvSpPr>
        <p:spPr>
          <a:xfrm>
            <a:off x="0" y="442305"/>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solidFill>
                  <a:srgbClr val="374151"/>
                </a:solidFill>
                <a:effectLst/>
                <a:latin typeface="Cambria" panose="02040503050406030204" pitchFamily="18" charset="0"/>
              </a:rPr>
              <a:t>Software applications play a crucial role in managing resources and processes in supply chain operations. Here are some commonly used software applications in supply chain management:</a:t>
            </a:r>
          </a:p>
          <a:p>
            <a:pPr marL="285750" indent="-285750" algn="l">
              <a:buFont typeface="Arial" panose="020B0604020202020204" pitchFamily="34" charset="0"/>
              <a:buChar char="•"/>
            </a:pPr>
            <a:endParaRPr lang="en-GB" sz="2200" b="0" i="0" dirty="0">
              <a:solidFill>
                <a:srgbClr val="374151"/>
              </a:solidFill>
              <a:effectLst/>
              <a:latin typeface="Cambria" panose="02040503050406030204" pitchFamily="18" charset="0"/>
            </a:endParaRPr>
          </a:p>
          <a:p>
            <a:pPr algn="l">
              <a:buFont typeface="+mj-lt"/>
              <a:buAutoNum type="arabicPeriod"/>
            </a:pPr>
            <a:r>
              <a:rPr lang="en-GB" sz="2200" b="1" i="0" dirty="0">
                <a:solidFill>
                  <a:srgbClr val="374151"/>
                </a:solidFill>
                <a:effectLst/>
                <a:latin typeface="Cambria" panose="02040503050406030204" pitchFamily="18" charset="0"/>
              </a:rPr>
              <a:t>Enterprise Resource Planning (ERP) Systems: </a:t>
            </a:r>
            <a:r>
              <a:rPr lang="en-GB" sz="2200" b="0" i="0" dirty="0">
                <a:solidFill>
                  <a:srgbClr val="374151"/>
                </a:solidFill>
                <a:effectLst/>
                <a:latin typeface="Cambria" panose="02040503050406030204" pitchFamily="18" charset="0"/>
              </a:rPr>
              <a:t>ERP systems integrate various business functions and processes, including inventory management, procurement, production planning, sales, and finance. They provide a centralized database and real-time visibility into supply chain activities, enabling efficient resource management, accurate forecasting, and streamlined operations.</a:t>
            </a:r>
          </a:p>
          <a:p>
            <a:pPr algn="l">
              <a:buFont typeface="+mj-lt"/>
              <a:buAutoNum type="arabicPeriod"/>
            </a:pPr>
            <a:endParaRPr lang="en-GB" sz="2200" b="0" i="0" dirty="0">
              <a:solidFill>
                <a:srgbClr val="374151"/>
              </a:solidFill>
              <a:effectLst/>
              <a:latin typeface="Cambria" panose="02040503050406030204" pitchFamily="18" charset="0"/>
            </a:endParaRPr>
          </a:p>
          <a:p>
            <a:pPr algn="l">
              <a:buFont typeface="+mj-lt"/>
              <a:buAutoNum type="arabicPeriod"/>
            </a:pPr>
            <a:r>
              <a:rPr lang="en-GB" sz="2200" b="1" i="0" dirty="0">
                <a:solidFill>
                  <a:srgbClr val="374151"/>
                </a:solidFill>
                <a:effectLst/>
                <a:latin typeface="Cambria" panose="02040503050406030204" pitchFamily="18" charset="0"/>
              </a:rPr>
              <a:t>Supply Chain Management (SCM) Systems: </a:t>
            </a:r>
            <a:r>
              <a:rPr lang="en-GB" sz="2200" b="0" i="0" dirty="0">
                <a:solidFill>
                  <a:srgbClr val="374151"/>
                </a:solidFill>
                <a:effectLst/>
                <a:latin typeface="Cambria" panose="02040503050406030204" pitchFamily="18" charset="0"/>
              </a:rPr>
              <a:t>SCM systems focus specifically on supply chain operations and provide end-to-end visibility and control over the flow of goods, information, and finances. These systems help manage inventory levels, track orders, monitor supplier performance, optimize logistics, and facilitate collaboration with supply chain partners.</a:t>
            </a:r>
          </a:p>
          <a:p>
            <a:pPr algn="l">
              <a:buFont typeface="+mj-lt"/>
              <a:buAutoNum type="arabicPeriod"/>
            </a:pPr>
            <a:endParaRPr lang="en-GB" sz="2200" b="0" i="0" dirty="0">
              <a:solidFill>
                <a:srgbClr val="374151"/>
              </a:solidFill>
              <a:effectLst/>
              <a:latin typeface="Cambria" panose="02040503050406030204" pitchFamily="18" charset="0"/>
            </a:endParaRPr>
          </a:p>
          <a:p>
            <a:pPr algn="l">
              <a:buFont typeface="+mj-lt"/>
              <a:buAutoNum type="arabicPeriod"/>
            </a:pPr>
            <a:r>
              <a:rPr lang="en-GB" sz="2200" b="1" i="0" dirty="0">
                <a:solidFill>
                  <a:srgbClr val="374151"/>
                </a:solidFill>
                <a:effectLst/>
                <a:latin typeface="Cambria" panose="02040503050406030204" pitchFamily="18" charset="0"/>
              </a:rPr>
              <a:t>Warehouse Management Systems (WMS): </a:t>
            </a:r>
            <a:r>
              <a:rPr lang="en-GB" sz="2200" b="0" i="0" dirty="0">
                <a:solidFill>
                  <a:srgbClr val="374151"/>
                </a:solidFill>
                <a:effectLst/>
                <a:latin typeface="Cambria" panose="02040503050406030204" pitchFamily="18" charset="0"/>
              </a:rPr>
              <a:t>WMS software is designed to manage warehouse operations, including inventory control, receiving, picking, packing, and shipping. WMS systems optimize storage space, improve inventory accuracy, enhance order fulfilment efficiency, and provide real-time visibility into warehouse activities.</a:t>
            </a:r>
          </a:p>
        </p:txBody>
      </p:sp>
    </p:spTree>
    <p:extLst>
      <p:ext uri="{BB962C8B-B14F-4D97-AF65-F5344CB8AC3E}">
        <p14:creationId xmlns:p14="http://schemas.microsoft.com/office/powerpoint/2010/main" val="131806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87B58-0ACF-664C-8D2D-B0DAD48B9F91}"/>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4.Inventory Management: </a:t>
            </a:r>
            <a:r>
              <a:rPr lang="en-GB" sz="2200" b="0" i="0" dirty="0">
                <a:effectLst/>
                <a:latin typeface="Cambria" panose="02040503050406030204" pitchFamily="18" charset="0"/>
              </a:rPr>
              <a:t>Efficient inventory management is crucial for balancing supply and demand. It involves tracking and controlling the flow of goods throughout the supply chain, optimizing stock levels, managing reorder points, conducting regular stock counts, and implementing inventory control systems to minimize stockouts and excess inventory.</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5.Warehousing: </a:t>
            </a:r>
            <a:r>
              <a:rPr lang="en-GB" sz="2200" b="0" i="0" dirty="0">
                <a:effectLst/>
                <a:latin typeface="Cambria" panose="02040503050406030204" pitchFamily="18" charset="0"/>
              </a:rPr>
              <a:t>Warehousing activities focus on the storage, organization, and management of goods within a warehouse facility. This includes receiving incoming shipments, inspecting and sorting goods, arranging them in appropriate storage locations, maintaining inventory records, and preparing goods for outbound shipments.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6.Transportation: </a:t>
            </a:r>
            <a:r>
              <a:rPr lang="en-GB" sz="2200" b="0" i="0" dirty="0">
                <a:effectLst/>
                <a:latin typeface="Cambria" panose="02040503050406030204" pitchFamily="18" charset="0"/>
              </a:rPr>
              <a:t>Transportation is a critical logistics activity that involves moving goods between different locations. It includes selecting the appropriate mode of transportation (such as trucks, ships, airplanes, or trains), planning routes, coordinating shipments, tracking deliveries, and managing freight costs.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7.Security of Supplies: </a:t>
            </a:r>
            <a:r>
              <a:rPr lang="en-GB" sz="2200" b="0" i="0" dirty="0">
                <a:effectLst/>
                <a:latin typeface="Cambria" panose="02040503050406030204" pitchFamily="18" charset="0"/>
              </a:rPr>
              <a:t>Maintaining the security and integrity of supplies is essential to protect against theft, damage, or tampering. Logistics activities related to supply chain security involve implementing security measures, such as access controls, surveillance systems, and specialized packaging, as well as adhering to relevant regulations and standards.</a:t>
            </a:r>
          </a:p>
        </p:txBody>
      </p:sp>
    </p:spTree>
    <p:extLst>
      <p:ext uri="{BB962C8B-B14F-4D97-AF65-F5344CB8AC3E}">
        <p14:creationId xmlns:p14="http://schemas.microsoft.com/office/powerpoint/2010/main" val="2414475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E528B3-C47B-E74F-883E-EE55C081DC35}"/>
              </a:ext>
            </a:extLst>
          </p:cNvPr>
          <p:cNvSpPr txBox="1"/>
          <p:nvPr/>
        </p:nvSpPr>
        <p:spPr>
          <a:xfrm>
            <a:off x="0" y="0"/>
            <a:ext cx="12192000" cy="6524863"/>
          </a:xfrm>
          <a:prstGeom prst="rect">
            <a:avLst/>
          </a:prstGeom>
          <a:noFill/>
        </p:spPr>
        <p:txBody>
          <a:bodyPr wrap="square">
            <a:spAutoFit/>
          </a:bodyPr>
          <a:lstStyle/>
          <a:p>
            <a:pPr algn="l"/>
            <a:r>
              <a:rPr lang="en-GB" sz="2200" b="1" i="0" dirty="0">
                <a:solidFill>
                  <a:srgbClr val="374151"/>
                </a:solidFill>
                <a:effectLst/>
                <a:latin typeface="Cambria" panose="02040503050406030204" pitchFamily="18" charset="0"/>
              </a:rPr>
              <a:t>4.Transportation Management Systems (TMS): </a:t>
            </a:r>
            <a:r>
              <a:rPr lang="en-GB" sz="2200" b="0" i="0" dirty="0">
                <a:solidFill>
                  <a:srgbClr val="374151"/>
                </a:solidFill>
                <a:effectLst/>
                <a:latin typeface="Cambria" panose="02040503050406030204" pitchFamily="18" charset="0"/>
              </a:rPr>
              <a:t>TMS software is used to manage transportation operations, including route planning, carrier selection, shipment tracking, and freight auditing. TMS systems optimize logistics operations, improve transportation efficiency, reduce costs, and enhance visibility into the movement of goods across the supply chain.</a:t>
            </a:r>
          </a:p>
          <a:p>
            <a:pPr algn="l"/>
            <a:endParaRPr lang="en-GB" sz="2200" b="0" i="0" dirty="0">
              <a:solidFill>
                <a:srgbClr val="374151"/>
              </a:solidFill>
              <a:effectLst/>
              <a:latin typeface="Cambria" panose="02040503050406030204" pitchFamily="18" charset="0"/>
            </a:endParaRPr>
          </a:p>
          <a:p>
            <a:pPr algn="l"/>
            <a:r>
              <a:rPr lang="en-GB" sz="2200" b="1" i="0" dirty="0">
                <a:solidFill>
                  <a:srgbClr val="374151"/>
                </a:solidFill>
                <a:effectLst/>
                <a:latin typeface="Cambria" panose="02040503050406030204" pitchFamily="18" charset="0"/>
              </a:rPr>
              <a:t>5.Demand Planning and Forecasting Tools: </a:t>
            </a:r>
            <a:r>
              <a:rPr lang="en-GB" sz="2200" b="0" i="0" dirty="0">
                <a:solidFill>
                  <a:srgbClr val="374151"/>
                </a:solidFill>
                <a:effectLst/>
                <a:latin typeface="Cambria" panose="02040503050406030204" pitchFamily="18" charset="0"/>
              </a:rPr>
              <a:t>Demand planning and forecasting tools help businesses predict customer demand accurately. These tools analyse historical data, market trends, and other relevant factors to generate forecasts, enabling businesses to optimize inventory levels, plan production, and align resources with expected demand.</a:t>
            </a:r>
          </a:p>
          <a:p>
            <a:pPr algn="l"/>
            <a:endParaRPr lang="en-GB" sz="2200" b="0" i="0" dirty="0">
              <a:solidFill>
                <a:srgbClr val="374151"/>
              </a:solidFill>
              <a:effectLst/>
              <a:latin typeface="Cambria" panose="02040503050406030204" pitchFamily="18" charset="0"/>
            </a:endParaRPr>
          </a:p>
          <a:p>
            <a:pPr algn="l"/>
            <a:r>
              <a:rPr lang="en-GB" sz="2200" b="1" i="0" dirty="0">
                <a:solidFill>
                  <a:srgbClr val="374151"/>
                </a:solidFill>
                <a:effectLst/>
                <a:latin typeface="Cambria" panose="02040503050406030204" pitchFamily="18" charset="0"/>
              </a:rPr>
              <a:t>6.Inventory Management Systems: </a:t>
            </a:r>
            <a:r>
              <a:rPr lang="en-GB" sz="2200" b="0" i="0" dirty="0">
                <a:solidFill>
                  <a:srgbClr val="374151"/>
                </a:solidFill>
                <a:effectLst/>
                <a:latin typeface="Cambria" panose="02040503050406030204" pitchFamily="18" charset="0"/>
              </a:rPr>
              <a:t>Inventory management systems track and manage inventory levels, monitor stock movements, and optimize inventory replenishment. These systems provide real-time visibility into inventory levels, facilitate demand forecasting, and help minimize stockouts and excess inventory.</a:t>
            </a:r>
          </a:p>
          <a:p>
            <a:pPr algn="l"/>
            <a:endParaRPr lang="en-GB" sz="2200" b="0" i="0" dirty="0">
              <a:solidFill>
                <a:srgbClr val="374151"/>
              </a:solidFill>
              <a:effectLst/>
              <a:latin typeface="Cambria" panose="02040503050406030204" pitchFamily="18" charset="0"/>
            </a:endParaRPr>
          </a:p>
          <a:p>
            <a:pPr algn="l"/>
            <a:r>
              <a:rPr lang="en-GB" sz="2200" b="1" i="0" dirty="0">
                <a:solidFill>
                  <a:srgbClr val="374151"/>
                </a:solidFill>
                <a:effectLst/>
                <a:latin typeface="Cambria" panose="02040503050406030204" pitchFamily="18" charset="0"/>
              </a:rPr>
              <a:t>7.Data Analytics and Business Intelligence (BI) Tools: </a:t>
            </a:r>
            <a:r>
              <a:rPr lang="en-GB" sz="2200" b="0" i="0" dirty="0">
                <a:solidFill>
                  <a:srgbClr val="374151"/>
                </a:solidFill>
                <a:effectLst/>
                <a:latin typeface="Cambria" panose="02040503050406030204" pitchFamily="18" charset="0"/>
              </a:rPr>
              <a:t>Data analytics and BI tools enable businesses to analyse large datasets and extract meaningful insights from supply chain data. These tools help identify trends, monitor KPIs, detect anomalies, and support data-driven decision-making for process optimization, risk management, and performance improvement.</a:t>
            </a:r>
          </a:p>
        </p:txBody>
      </p:sp>
    </p:spTree>
    <p:extLst>
      <p:ext uri="{BB962C8B-B14F-4D97-AF65-F5344CB8AC3E}">
        <p14:creationId xmlns:p14="http://schemas.microsoft.com/office/powerpoint/2010/main" val="883988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5B6BF8-54E7-C643-88F1-90F892C99543}"/>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Enter prise resource planning (ERP) software </a:t>
            </a:r>
          </a:p>
        </p:txBody>
      </p:sp>
      <p:sp>
        <p:nvSpPr>
          <p:cNvPr id="5" name="TextBox 4">
            <a:extLst>
              <a:ext uri="{FF2B5EF4-FFF2-40B4-BE49-F238E27FC236}">
                <a16:creationId xmlns:a16="http://schemas.microsoft.com/office/drawing/2014/main" id="{19D8A563-C4E8-3B44-BEE9-0653626BBB06}"/>
              </a:ext>
            </a:extLst>
          </p:cNvPr>
          <p:cNvSpPr txBox="1"/>
          <p:nvPr/>
        </p:nvSpPr>
        <p:spPr>
          <a:xfrm>
            <a:off x="-2458" y="422543"/>
            <a:ext cx="12194458" cy="6186309"/>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Enterprise Resource Planning (ERP) software is a comprehensive system that integrates various business functions and processes into a single unified platform. ERP software is used for the collection, storage, management, and interpretation of data and information in integrated ways, making it a valuable tool for supply chain operations. Here's how ERP software supports supply chain management:</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Data Centralization: </a:t>
            </a:r>
            <a:r>
              <a:rPr lang="en-GB" sz="2200" b="0" i="0" dirty="0">
                <a:effectLst/>
                <a:latin typeface="Cambria" panose="02040503050406030204" pitchFamily="18" charset="0"/>
              </a:rPr>
              <a:t>ERP software provides a centralized database that consolidates data from different departments and functions across the supply chain. It allows for the seamless flow of information, eliminating data silos and enabling real-time access to critical data for supply chain decision-making.</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Inventory Management: </a:t>
            </a:r>
            <a:r>
              <a:rPr lang="en-GB" sz="2200" b="0" i="0" dirty="0">
                <a:effectLst/>
                <a:latin typeface="Cambria" panose="02040503050406030204" pitchFamily="18" charset="0"/>
              </a:rPr>
              <a:t>ERP systems include inventory management modules that facilitate efficient management of inventory levels. They provide visibility into stock levels, track inventory movements, optimize replenishment, and support inventory planning based on demand forecasts and production schedules.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Procurement and Supplier Management: </a:t>
            </a:r>
            <a:r>
              <a:rPr lang="en-GB" sz="2200" b="0" i="0" dirty="0">
                <a:effectLst/>
                <a:latin typeface="Cambria" panose="02040503050406030204" pitchFamily="18" charset="0"/>
              </a:rPr>
              <a:t>ERP software streamlines procurement processes by automating supplier selection, purchase order creation, and tracking of supplier performance. </a:t>
            </a:r>
          </a:p>
        </p:txBody>
      </p:sp>
    </p:spTree>
    <p:extLst>
      <p:ext uri="{BB962C8B-B14F-4D97-AF65-F5344CB8AC3E}">
        <p14:creationId xmlns:p14="http://schemas.microsoft.com/office/powerpoint/2010/main" val="1136391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67DB00-ACF3-9446-9E78-C5A5C7D47707}"/>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4.Production Planning and Scheduling: </a:t>
            </a:r>
            <a:r>
              <a:rPr lang="en-GB" sz="2200" b="0" i="0" dirty="0">
                <a:effectLst/>
                <a:latin typeface="Cambria" panose="02040503050406030204" pitchFamily="18" charset="0"/>
              </a:rPr>
              <a:t>ERP systems support production planning and scheduling activities by integrating demand forecasts, inventory levels, and production capacity data. They enable businesses to optimize production schedules, allocate resources efficiently, and manage work orders in line with demand and inventory requirements.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5.Demand Forecasting: </a:t>
            </a:r>
            <a:r>
              <a:rPr lang="en-GB" sz="2200" b="0" i="0" dirty="0">
                <a:effectLst/>
                <a:latin typeface="Cambria" panose="02040503050406030204" pitchFamily="18" charset="0"/>
              </a:rPr>
              <a:t>ERP software often includes demand forecasting capabilities, allowing businesses to analyse historical data, market trends, and customer behaviour to generate accurate demand forecasts. These forecasts help in inventory planning, production scheduling, and meeting customer demands effectively.</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6.Logistics and Distribution: </a:t>
            </a:r>
            <a:r>
              <a:rPr lang="en-GB" sz="2200" b="0" i="0" dirty="0">
                <a:effectLst/>
                <a:latin typeface="Cambria" panose="02040503050406030204" pitchFamily="18" charset="0"/>
              </a:rPr>
              <a:t>ERP systems manage logistics and distribution processes by coordinating activities such as order management, shipment tracking, and warehouse management. They enable efficient routing, optimize transportation, and improve overall supply chain visibility and coordination.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7.Financial Management: </a:t>
            </a:r>
            <a:r>
              <a:rPr lang="en-GB" sz="2200" b="0" i="0" dirty="0">
                <a:effectLst/>
                <a:latin typeface="Cambria" panose="02040503050406030204" pitchFamily="18" charset="0"/>
              </a:rPr>
              <a:t>ERP software incorporates financial management modules that handle various financial aspects of supply chain operations. This includes tracking costs, managing invoices and payments, monitoring profitability, and generating financial reports, providing insights into the financial performance of the supply chain.</a:t>
            </a:r>
          </a:p>
        </p:txBody>
      </p:sp>
    </p:spTree>
    <p:extLst>
      <p:ext uri="{BB962C8B-B14F-4D97-AF65-F5344CB8AC3E}">
        <p14:creationId xmlns:p14="http://schemas.microsoft.com/office/powerpoint/2010/main" val="20185677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078D22-E018-2344-94F9-CA4CFC2ACE91}"/>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Radio-frequency identification (RFID) </a:t>
            </a:r>
          </a:p>
        </p:txBody>
      </p:sp>
      <p:sp>
        <p:nvSpPr>
          <p:cNvPr id="6" name="TextBox 5">
            <a:extLst>
              <a:ext uri="{FF2B5EF4-FFF2-40B4-BE49-F238E27FC236}">
                <a16:creationId xmlns:a16="http://schemas.microsoft.com/office/drawing/2014/main" id="{117D9A1B-1FF9-1444-A1A4-BE01ABF149B8}"/>
              </a:ext>
            </a:extLst>
          </p:cNvPr>
          <p:cNvSpPr txBox="1"/>
          <p:nvPr/>
        </p:nvSpPr>
        <p:spPr>
          <a:xfrm>
            <a:off x="0" y="584775"/>
            <a:ext cx="12329652" cy="6186309"/>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Radio-frequency identification (RFID) is a technology that uses radio waves to identify and track objects or resources through the supply chain. RFID consists of small electronic tags or labels that contain a unique identifier and can store and transmit data wirelessly. Here's how RFID is used for identifying and tracking resources in the supply chain:</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Resource Identification: </a:t>
            </a:r>
            <a:r>
              <a:rPr lang="en-GB" sz="2200" b="0" i="0" dirty="0">
                <a:effectLst/>
                <a:latin typeface="Cambria" panose="02040503050406030204" pitchFamily="18" charset="0"/>
              </a:rPr>
              <a:t>Each resource or item in the supply chain is equipped with an RFID tag. The tag contains a unique identifier that can be read by RFID readers or scanners. The identifier helps identify and differentiate individual resources, providing a means to track them throughout the supply chain.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Automated Data Capture: </a:t>
            </a:r>
            <a:r>
              <a:rPr lang="en-GB" sz="2200" b="0" i="0" dirty="0">
                <a:effectLst/>
                <a:latin typeface="Cambria" panose="02040503050406030204" pitchFamily="18" charset="0"/>
              </a:rPr>
              <a:t>RFID technology enables automated data capture without the need for direct line-of-sight or manual scanning. RFID readers can capture information from multiple RFID tags simultaneously, allowing for quick and efficient identification and tracking of resources as they move through different stages of the supply chain.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Real-time Visibility: </a:t>
            </a:r>
            <a:r>
              <a:rPr lang="en-GB" sz="2200" b="0" i="0" dirty="0">
                <a:effectLst/>
                <a:latin typeface="Cambria" panose="02040503050406030204" pitchFamily="18" charset="0"/>
              </a:rPr>
              <a:t>RFID provides real-time visibility into the location and status of resources in the supply chain. As resources pass by RFID readers at various points, their unique identifiers are recorded, creating a digital trail that reflects the movement and progress of resources.</a:t>
            </a:r>
          </a:p>
        </p:txBody>
      </p:sp>
    </p:spTree>
    <p:extLst>
      <p:ext uri="{BB962C8B-B14F-4D97-AF65-F5344CB8AC3E}">
        <p14:creationId xmlns:p14="http://schemas.microsoft.com/office/powerpoint/2010/main" val="4172946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719A7B-DB6F-1542-82F4-39BBF65A61B5}"/>
              </a:ext>
            </a:extLst>
          </p:cNvPr>
          <p:cNvSpPr txBox="1"/>
          <p:nvPr/>
        </p:nvSpPr>
        <p:spPr>
          <a:xfrm>
            <a:off x="-2458" y="0"/>
            <a:ext cx="12194458" cy="5847755"/>
          </a:xfrm>
          <a:prstGeom prst="rect">
            <a:avLst/>
          </a:prstGeom>
          <a:noFill/>
        </p:spPr>
        <p:txBody>
          <a:bodyPr wrap="square">
            <a:spAutoFit/>
          </a:bodyPr>
          <a:lstStyle/>
          <a:p>
            <a:pPr algn="l"/>
            <a:r>
              <a:rPr lang="en-GB" sz="2200" b="1" i="0" dirty="0">
                <a:effectLst/>
                <a:latin typeface="Cambria" panose="02040503050406030204" pitchFamily="18" charset="0"/>
              </a:rPr>
              <a:t>4.Improved Accuracy and Efficiency: </a:t>
            </a:r>
            <a:r>
              <a:rPr lang="en-GB" sz="2200" b="0" i="0" dirty="0">
                <a:effectLst/>
                <a:latin typeface="Cambria" panose="02040503050406030204" pitchFamily="18" charset="0"/>
              </a:rPr>
              <a:t>RFID eliminates manual data entry and scanning errors that can occur with traditional barcode systems. It enables faster and more accurate identification and tracking of resources, reducing the risk of inventory discrepancies, misplaced items, or shipment errors. This improves overall operational efficiency and reduces costs associated with manual data collection and reconciliation.</a:t>
            </a:r>
          </a:p>
          <a:p>
            <a:pPr algn="l"/>
            <a:endParaRPr lang="en-GB" sz="2200" b="1" i="0" dirty="0">
              <a:effectLst/>
              <a:latin typeface="Cambria" panose="02040503050406030204" pitchFamily="18" charset="0"/>
            </a:endParaRPr>
          </a:p>
          <a:p>
            <a:pPr algn="l"/>
            <a:r>
              <a:rPr lang="en-GB" sz="2200" b="1" i="0" dirty="0">
                <a:effectLst/>
                <a:latin typeface="Cambria" panose="02040503050406030204" pitchFamily="18" charset="0"/>
              </a:rPr>
              <a:t>5.Enhanced Traceability and Security: </a:t>
            </a:r>
            <a:r>
              <a:rPr lang="en-GB" sz="2200" b="0" i="0" dirty="0">
                <a:effectLst/>
                <a:latin typeface="Cambria" panose="02040503050406030204" pitchFamily="18" charset="0"/>
              </a:rPr>
              <a:t>RFID tags can store additional data beyond just the unique identifier, such as manufacturing details, batch numbers, expiration dates, or quality information. This allows for enhanced traceability, enabling businesses to quickly identify the origin, history, and authenticity of resources. RFID also supports anti-counterfeiting measures and enhances supply chain security by providing a means to verify the integrity of resources.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6.Streamlined Processes and Supply Chain Visibility: </a:t>
            </a:r>
            <a:r>
              <a:rPr lang="en-GB" sz="2200" b="0" i="0" dirty="0">
                <a:effectLst/>
                <a:latin typeface="Cambria" panose="02040503050406030204" pitchFamily="18" charset="0"/>
              </a:rPr>
              <a:t>RFID technology facilitates the automation of supply chain processes. It enables businesses to streamline operations such as inventory management, order fulfilment, and asset tracking. RFID data can be integrated with other supply chain systems, such as ERP or WMS, providing a holistic view of the supply chain and enabling better decision-making based on real-time and accurate information.</a:t>
            </a:r>
          </a:p>
        </p:txBody>
      </p:sp>
    </p:spTree>
    <p:extLst>
      <p:ext uri="{BB962C8B-B14F-4D97-AF65-F5344CB8AC3E}">
        <p14:creationId xmlns:p14="http://schemas.microsoft.com/office/powerpoint/2010/main" val="3882973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0185CF-AA34-814A-9BDF-E705F6A5A691}"/>
              </a:ext>
            </a:extLst>
          </p:cNvPr>
          <p:cNvSpPr txBox="1"/>
          <p:nvPr/>
        </p:nvSpPr>
        <p:spPr>
          <a:xfrm>
            <a:off x="-2458" y="0"/>
            <a:ext cx="12194458" cy="1077218"/>
          </a:xfrm>
          <a:prstGeom prst="rect">
            <a:avLst/>
          </a:prstGeom>
          <a:noFill/>
        </p:spPr>
        <p:txBody>
          <a:bodyPr wrap="square">
            <a:spAutoFit/>
          </a:bodyPr>
          <a:lstStyle/>
          <a:p>
            <a:pPr algn="ctr"/>
            <a:r>
              <a:rPr lang="en-GB" sz="3200" b="1" dirty="0">
                <a:effectLst/>
                <a:latin typeface="Cambria" panose="02040503050406030204" pitchFamily="18" charset="0"/>
              </a:rPr>
              <a:t>Geo graphic information system(GIS) and global positioning system (GPS) </a:t>
            </a:r>
          </a:p>
        </p:txBody>
      </p:sp>
      <p:sp>
        <p:nvSpPr>
          <p:cNvPr id="5" name="TextBox 4">
            <a:extLst>
              <a:ext uri="{FF2B5EF4-FFF2-40B4-BE49-F238E27FC236}">
                <a16:creationId xmlns:a16="http://schemas.microsoft.com/office/drawing/2014/main" id="{C32A33CF-1BD7-6E4B-81CB-F3D95BD03238}"/>
              </a:ext>
            </a:extLst>
          </p:cNvPr>
          <p:cNvSpPr txBox="1"/>
          <p:nvPr/>
        </p:nvSpPr>
        <p:spPr>
          <a:xfrm>
            <a:off x="0" y="1077218"/>
            <a:ext cx="12192000" cy="4832092"/>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Geographic Information System (GIS) and Global Positioning System (GPS) are technologies that play a crucial role in the transport and logistics industry. Here's how GIS and GPS are used in transport and logistics:</a:t>
            </a:r>
          </a:p>
          <a:p>
            <a:pPr algn="l">
              <a:buFont typeface="+mj-lt"/>
              <a:buAutoNum type="arabicPeriod"/>
            </a:pPr>
            <a:r>
              <a:rPr lang="en-GB" sz="2200" b="1" i="0" dirty="0">
                <a:effectLst/>
                <a:latin typeface="Cambria" panose="02040503050406030204" pitchFamily="18" charset="0"/>
              </a:rPr>
              <a:t>Route Planning and Optimization: </a:t>
            </a:r>
            <a:r>
              <a:rPr lang="en-GB" sz="2200" b="0" i="0" dirty="0">
                <a:effectLst/>
                <a:latin typeface="Cambria" panose="02040503050406030204" pitchFamily="18" charset="0"/>
              </a:rPr>
              <a:t>GIS technology enables transport and logistics companies to analyse spatial data, such as road networks, traffic patterns, and customer locations. By integrating GPS data, GIS systems can calculate optimal routes for vehicles, considering factors like distance, traffic conditions, and delivery schedules. This helps in efficient route planning, reducing fuel consumption, and improving on-time delivery performance.</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Fleet Management: </a:t>
            </a:r>
            <a:r>
              <a:rPr lang="en-GB" sz="2200" b="0" i="0" dirty="0">
                <a:effectLst/>
                <a:latin typeface="Cambria" panose="02040503050406030204" pitchFamily="18" charset="0"/>
              </a:rPr>
              <a:t>GPS is used to track the real-time location of vehicles in the fleet. By integrating GPS with GIS, companies can monitor and manage their fleet operations effectively. GPS provides accurate positioning information, allowing dispatchers to track vehicles, optimize routes, and make real-time adjustments based on traffic or delivery priorities. This enhances fleet visibility, improves resource allocation, and ensures timely and efficient delivery.</a:t>
            </a:r>
          </a:p>
        </p:txBody>
      </p:sp>
    </p:spTree>
    <p:extLst>
      <p:ext uri="{BB962C8B-B14F-4D97-AF65-F5344CB8AC3E}">
        <p14:creationId xmlns:p14="http://schemas.microsoft.com/office/powerpoint/2010/main" val="3971175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30B71-6082-324D-9994-72AC330C67C1}"/>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3.Asset Tracking and Management: </a:t>
            </a:r>
            <a:r>
              <a:rPr lang="en-GB" sz="2200" b="0" i="0" dirty="0">
                <a:effectLst/>
                <a:latin typeface="Cambria" panose="02040503050406030204" pitchFamily="18" charset="0"/>
              </a:rPr>
              <a:t>GPS technology enables the tracking and management of valuable assets, such as containers, trailers, or high-value shipments. By equipping these assets with GPS devices, companies can monitor their location, movement, and status in real-time. This helps prevent theft, loss, or misplacement of assets, and enables proactive decision-making for efficient asset utilization and allocation.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5.Supply Chain Visibility: </a:t>
            </a:r>
            <a:r>
              <a:rPr lang="en-GB" sz="2200" b="0" i="0" dirty="0">
                <a:effectLst/>
                <a:latin typeface="Cambria" panose="02040503050406030204" pitchFamily="18" charset="0"/>
              </a:rPr>
              <a:t>GIS and GPS technologies provide valuable insights into the movement of goods and shipments throughout the supply chain. By integrating spatial and GPS data, companies can have a comprehensive view of the entire supply chain, from sourcing to delivery. This visibility enables better coordination, proactive issue resolution, and improved collaboration with supply chain partners.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6.Last-Mile Delivery Optimization: </a:t>
            </a:r>
            <a:r>
              <a:rPr lang="en-GB" sz="2200" b="0" i="0" dirty="0">
                <a:effectLst/>
                <a:latin typeface="Cambria" panose="02040503050406030204" pitchFamily="18" charset="0"/>
              </a:rPr>
              <a:t>GIS and GPS are instrumental in optimizing last-mile delivery, which is the final leg of the delivery process to the end customer. By leveraging GIS and GPS, companies can dynamically optimize routes, allocate resources efficiently, and provide accurate estimated arrival times to customers. This improves the customer experience, reduces delivery costs, and enhances customer satisfaction.</a:t>
            </a:r>
          </a:p>
          <a:p>
            <a:pPr algn="l"/>
            <a:endParaRPr lang="en-GB" sz="2200" b="0" i="0" dirty="0">
              <a:effectLst/>
              <a:latin typeface="Cambria" panose="02040503050406030204" pitchFamily="18" charset="0"/>
            </a:endParaRPr>
          </a:p>
          <a:p>
            <a:pPr algn="l"/>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570171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711FD1-927F-0E4C-B5D0-674BD29B352A}"/>
              </a:ext>
            </a:extLst>
          </p:cNvPr>
          <p:cNvSpPr txBox="1"/>
          <p:nvPr/>
        </p:nvSpPr>
        <p:spPr>
          <a:xfrm>
            <a:off x="-2458" y="0"/>
            <a:ext cx="12194458" cy="1077218"/>
          </a:xfrm>
          <a:prstGeom prst="rect">
            <a:avLst/>
          </a:prstGeom>
          <a:noFill/>
        </p:spPr>
        <p:txBody>
          <a:bodyPr wrap="square">
            <a:spAutoFit/>
          </a:bodyPr>
          <a:lstStyle/>
          <a:p>
            <a:pPr algn="ctr"/>
            <a:r>
              <a:rPr lang="en-GB" sz="3200" b="1" dirty="0">
                <a:effectLst/>
                <a:latin typeface="Cambria" panose="02040503050406030204" pitchFamily="18" charset="0"/>
              </a:rPr>
              <a:t>Procurement to pay(P2P)to integrate procurement and invoicing operations </a:t>
            </a:r>
          </a:p>
        </p:txBody>
      </p:sp>
      <p:sp>
        <p:nvSpPr>
          <p:cNvPr id="5" name="TextBox 4">
            <a:extLst>
              <a:ext uri="{FF2B5EF4-FFF2-40B4-BE49-F238E27FC236}">
                <a16:creationId xmlns:a16="http://schemas.microsoft.com/office/drawing/2014/main" id="{F5B587DA-04F0-A140-9BFB-F2C5BE08734D}"/>
              </a:ext>
            </a:extLst>
          </p:cNvPr>
          <p:cNvSpPr txBox="1"/>
          <p:nvPr/>
        </p:nvSpPr>
        <p:spPr>
          <a:xfrm>
            <a:off x="0" y="1077218"/>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Procure-to-Pay (P2P) is a process that integrates procurement and invoicing operations within an organization. It encompasses the entire procurement lifecycle, starting from the identification of a need for goods or services, through the purchase process, and ending with the payment to suppliers. Here's how P2P works and the benefits it offers:</a:t>
            </a:r>
          </a:p>
          <a:p>
            <a:pPr algn="l">
              <a:buFont typeface="+mj-lt"/>
              <a:buAutoNum type="arabicPeriod"/>
            </a:pPr>
            <a:r>
              <a:rPr lang="en-GB" sz="2200" b="1" i="0" dirty="0">
                <a:effectLst/>
                <a:latin typeface="Cambria" panose="02040503050406030204" pitchFamily="18" charset="0"/>
              </a:rPr>
              <a:t>Requisitioning: </a:t>
            </a:r>
            <a:r>
              <a:rPr lang="en-GB" sz="2200" b="0" i="0" dirty="0">
                <a:effectLst/>
                <a:latin typeface="Cambria" panose="02040503050406030204" pitchFamily="18" charset="0"/>
              </a:rPr>
              <a:t>The P2P process begins with the requisitioning stage, where employees within the organization identify the need for goods or services. They create purchase requisitions, specifying the required items, quantities, and other relevant details.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Supplier Selection and Purchase Order (PO) Creation: </a:t>
            </a:r>
            <a:r>
              <a:rPr lang="en-GB" sz="2200" b="0" i="0" dirty="0">
                <a:effectLst/>
                <a:latin typeface="Cambria" panose="02040503050406030204" pitchFamily="18" charset="0"/>
              </a:rPr>
              <a:t>Once the requisition is approved, the P2P process moves on to supplier selection. Purchasing departments evaluate different suppliers, obtain quotes, negotiate contracts, and select the most suitable supplier. A purchase order (PO) is then created, detailing the agreed-upon terms, including item descriptions, quantities, prices, delivery dates, and payment terms.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Receipt of Goods or Services: </a:t>
            </a:r>
            <a:r>
              <a:rPr lang="en-GB" sz="2200" b="0" i="0" dirty="0">
                <a:effectLst/>
                <a:latin typeface="Cambria" panose="02040503050406030204" pitchFamily="18" charset="0"/>
              </a:rPr>
              <a:t>When the supplier delivers the goods or completes the services, the receiving department verifies the received items against the purchase order. They ensure that the goods are in good condition and match the order specifications.</a:t>
            </a:r>
          </a:p>
        </p:txBody>
      </p:sp>
    </p:spTree>
    <p:extLst>
      <p:ext uri="{BB962C8B-B14F-4D97-AF65-F5344CB8AC3E}">
        <p14:creationId xmlns:p14="http://schemas.microsoft.com/office/powerpoint/2010/main" val="2185991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74B025-96D8-4B40-9307-C34B51237ADB}"/>
              </a:ext>
            </a:extLst>
          </p:cNvPr>
          <p:cNvSpPr txBox="1"/>
          <p:nvPr/>
        </p:nvSpPr>
        <p:spPr>
          <a:xfrm>
            <a:off x="0" y="0"/>
            <a:ext cx="12192000" cy="4832092"/>
          </a:xfrm>
          <a:prstGeom prst="rect">
            <a:avLst/>
          </a:prstGeom>
          <a:noFill/>
        </p:spPr>
        <p:txBody>
          <a:bodyPr wrap="square">
            <a:spAutoFit/>
          </a:bodyPr>
          <a:lstStyle/>
          <a:p>
            <a:pPr algn="l"/>
            <a:r>
              <a:rPr lang="en-GB" sz="2200" b="1" i="0" dirty="0">
                <a:effectLst/>
                <a:latin typeface="Cambria" panose="02040503050406030204" pitchFamily="18" charset="0"/>
              </a:rPr>
              <a:t>4.Invoicing: </a:t>
            </a:r>
            <a:r>
              <a:rPr lang="en-GB" sz="2200" b="0" i="0" dirty="0">
                <a:effectLst/>
                <a:latin typeface="Cambria" panose="02040503050406030204" pitchFamily="18" charset="0"/>
              </a:rPr>
              <a:t>Upon successful receipt of the goods or services, the supplier generates an invoice and submits it to the organization for payment. The invoice includes the details of the delivered items, quantities, prices, and any applicable taxes or discounts.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5.Invoice Matching and Approval: </a:t>
            </a:r>
            <a:r>
              <a:rPr lang="en-GB" sz="2200" b="0" i="0" dirty="0">
                <a:effectLst/>
                <a:latin typeface="Cambria" panose="02040503050406030204" pitchFamily="18" charset="0"/>
              </a:rPr>
              <a:t>In the P2P process, the received invoice is matched with the corresponding purchase order and goods receipt information. This step ensures that the invoiced items and amounts are accurate and in line with the agreed-upon terms. The invoice then goes through an approval process, where designated personnel review and authorize the payment.</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6.Payment: </a:t>
            </a:r>
            <a:r>
              <a:rPr lang="en-GB" sz="2200" b="0" i="0" dirty="0">
                <a:effectLst/>
                <a:latin typeface="Cambria" panose="02040503050406030204" pitchFamily="18" charset="0"/>
              </a:rPr>
              <a:t>Once the invoice is approved, the organization proceeds with the payment to the supplier. This can involve different payment methods, such as checks, electronic funds transfers (EFT), or online payment platforms.</a:t>
            </a:r>
          </a:p>
          <a:p>
            <a:br>
              <a:rPr lang="en-GB" sz="2200" dirty="0">
                <a:latin typeface="Cambria" panose="02040503050406030204" pitchFamily="18" charset="0"/>
              </a:rPr>
            </a:br>
            <a:endParaRPr lang="en-PK" sz="2200" dirty="0">
              <a:latin typeface="Cambria" panose="02040503050406030204" pitchFamily="18" charset="0"/>
            </a:endParaRPr>
          </a:p>
        </p:txBody>
      </p:sp>
    </p:spTree>
    <p:extLst>
      <p:ext uri="{BB962C8B-B14F-4D97-AF65-F5344CB8AC3E}">
        <p14:creationId xmlns:p14="http://schemas.microsoft.com/office/powerpoint/2010/main" val="22964445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4C5AD-346A-744C-A5D9-81617AE94C82}"/>
              </a:ext>
            </a:extLst>
          </p:cNvPr>
          <p:cNvSpPr txBox="1"/>
          <p:nvPr/>
        </p:nvSpPr>
        <p:spPr>
          <a:xfrm>
            <a:off x="0" y="0"/>
            <a:ext cx="12192000" cy="6863417"/>
          </a:xfrm>
          <a:prstGeom prst="rect">
            <a:avLst/>
          </a:prstGeom>
          <a:noFill/>
        </p:spPr>
        <p:txBody>
          <a:bodyPr wrap="square">
            <a:spAutoFit/>
          </a:bodyPr>
          <a:lstStyle/>
          <a:p>
            <a:pPr algn="l"/>
            <a:r>
              <a:rPr lang="en-GB" sz="2200" b="1" i="0" dirty="0">
                <a:effectLst/>
                <a:latin typeface="Cambria" panose="02040503050406030204" pitchFamily="18" charset="0"/>
              </a:rPr>
              <a:t>Benefits of Procure-to-Pay (P2P) Integration:</a:t>
            </a:r>
          </a:p>
          <a:p>
            <a:pPr marL="285750" indent="-285750" algn="l">
              <a:buFont typeface="Arial" panose="020B0604020202020204" pitchFamily="34" charset="0"/>
              <a:buChar char="•"/>
            </a:pPr>
            <a:r>
              <a:rPr lang="en-GB" sz="2200" b="0" i="0" dirty="0">
                <a:effectLst/>
                <a:latin typeface="Cambria" panose="02040503050406030204" pitchFamily="18" charset="0"/>
              </a:rPr>
              <a:t>Streamlined Processes: P2P integration streamlines procurement and invoicing operations, eliminating manual and paper-based processes. It reduces paperwork, manual data entry, and administrative tasks, leading to improved efficiency and time savings.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Enhanced Accuracy: By automating the procurement and invoicing process, P2P integration minimizes the chances of errors and discrepancies. It ensures that the invoiced amounts match the purchase orders and goods received, reducing payment errors and disputes.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Better Control and Compliance: P2P integration provides better control over procurement activities and spending. It enables organizations to enforce compliance with contract terms, pricing agreements, and procurement policies, ensuring consistency and adherence to regulations.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Improved Visibility: P2P integration provides real-time visibility into procurement and invoicing activities. It allows stakeholders to track the status of purchase orders, invoices, and payments, enabling better decision-making and proactive management of the cash flow.</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Cost Savings: P2P integration can lead to cost savings through improved supplier management, optimized procurement processes, and reduced invoice processing time. It facilitates better negotiation with suppliers, capturing discounts, and avoiding late payment penalties.</a:t>
            </a:r>
          </a:p>
        </p:txBody>
      </p:sp>
    </p:spTree>
    <p:extLst>
      <p:ext uri="{BB962C8B-B14F-4D97-AF65-F5344CB8AC3E}">
        <p14:creationId xmlns:p14="http://schemas.microsoft.com/office/powerpoint/2010/main" val="280954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CF9CF7-74A1-EC41-BF74-425FC2EE1B88}"/>
              </a:ext>
            </a:extLst>
          </p:cNvPr>
          <p:cNvSpPr txBox="1"/>
          <p:nvPr/>
        </p:nvSpPr>
        <p:spPr>
          <a:xfrm>
            <a:off x="0" y="0"/>
            <a:ext cx="12192000" cy="1569660"/>
          </a:xfrm>
          <a:prstGeom prst="rect">
            <a:avLst/>
          </a:prstGeom>
          <a:noFill/>
        </p:spPr>
        <p:txBody>
          <a:bodyPr wrap="square">
            <a:spAutoFit/>
          </a:bodyPr>
          <a:lstStyle/>
          <a:p>
            <a:pPr algn="ctr"/>
            <a:r>
              <a:rPr lang="en-GB" sz="3200" b="1" dirty="0">
                <a:effectLst/>
                <a:latin typeface="Cambria" panose="02040503050406030204" pitchFamily="18" charset="0"/>
              </a:rPr>
              <a:t>Purpose of inventories in providing buffers between different supply chain activities to ensure continuing supply chain operations</a:t>
            </a:r>
          </a:p>
        </p:txBody>
      </p:sp>
      <p:sp>
        <p:nvSpPr>
          <p:cNvPr id="5" name="TextBox 4">
            <a:extLst>
              <a:ext uri="{FF2B5EF4-FFF2-40B4-BE49-F238E27FC236}">
                <a16:creationId xmlns:a16="http://schemas.microsoft.com/office/drawing/2014/main" id="{8C4CFA31-E688-3347-9D53-C33C3770C769}"/>
              </a:ext>
            </a:extLst>
          </p:cNvPr>
          <p:cNvSpPr txBox="1"/>
          <p:nvPr/>
        </p:nvSpPr>
        <p:spPr>
          <a:xfrm>
            <a:off x="-101600" y="1569660"/>
            <a:ext cx="12293600" cy="4493538"/>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The purpose of inventories in providing buffers between different supply chain activities is to ensure the continuity of supply chain operations and minimize disruptions. Inventories serve as a strategic tool to manage uncertainties and variations in supply and demand across the supply chain. Here are the key purposes of inventories in this context:</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Demand and Supply Variability: </a:t>
            </a:r>
            <a:r>
              <a:rPr lang="en-GB" sz="2200" b="0" i="0" dirty="0">
                <a:effectLst/>
                <a:latin typeface="Cambria" panose="02040503050406030204" pitchFamily="18" charset="0"/>
              </a:rPr>
              <a:t>Inventories act as a buffer to absorb fluctuations in demand and supply. By holding a certain level of inventory, supply chain entities can meet unexpected increases in customer demand or handle temporary disruptions in supply without causing delays or stockouts.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Production and Procurement Lead Times: </a:t>
            </a:r>
            <a:r>
              <a:rPr lang="en-GB" sz="2200" b="0" i="0" dirty="0">
                <a:effectLst/>
                <a:latin typeface="Cambria" panose="02040503050406030204" pitchFamily="18" charset="0"/>
              </a:rPr>
              <a:t>Inventories help to bridge the lead times between production and procurement activities. There are typically delays involved in manufacturing or procuring goods, and inventories provide a cushion to ensure a continuous flow of goods while waiting for the completion of production or procurement processes.</a:t>
            </a:r>
          </a:p>
        </p:txBody>
      </p:sp>
    </p:spTree>
    <p:extLst>
      <p:ext uri="{BB962C8B-B14F-4D97-AF65-F5344CB8AC3E}">
        <p14:creationId xmlns:p14="http://schemas.microsoft.com/office/powerpoint/2010/main" val="12539403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41F06A-DE0D-C843-846B-88C98625FC45}"/>
              </a:ext>
            </a:extLst>
          </p:cNvPr>
          <p:cNvSpPr txBox="1"/>
          <p:nvPr/>
        </p:nvSpPr>
        <p:spPr>
          <a:xfrm>
            <a:off x="4245077" y="2300437"/>
            <a:ext cx="3701846" cy="1569660"/>
          </a:xfrm>
          <a:prstGeom prst="rect">
            <a:avLst/>
          </a:prstGeom>
          <a:noFill/>
        </p:spPr>
        <p:txBody>
          <a:bodyPr wrap="square">
            <a:spAutoFit/>
          </a:bodyPr>
          <a:lstStyle/>
          <a:p>
            <a:pPr algn="ctr"/>
            <a:r>
              <a:rPr lang="en-GB" sz="3200" b="1" dirty="0">
                <a:solidFill>
                  <a:schemeClr val="bg1"/>
                </a:solidFill>
                <a:effectLst/>
                <a:latin typeface="Cambria" panose="02040503050406030204" pitchFamily="18" charset="0"/>
              </a:rPr>
              <a:t>C2 Technology and supply chain components </a:t>
            </a:r>
            <a:endParaRPr lang="en-GB" sz="3200" dirty="0">
              <a:solidFill>
                <a:schemeClr val="bg1"/>
              </a:solidFill>
              <a:effectLst/>
              <a:latin typeface="Cambria" panose="02040503050406030204" pitchFamily="18" charset="0"/>
            </a:endParaRPr>
          </a:p>
        </p:txBody>
      </p:sp>
    </p:spTree>
    <p:extLst>
      <p:ext uri="{BB962C8B-B14F-4D97-AF65-F5344CB8AC3E}">
        <p14:creationId xmlns:p14="http://schemas.microsoft.com/office/powerpoint/2010/main" val="325273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762764-2218-FA4A-8F7A-C1FED61ACEA8}"/>
              </a:ext>
            </a:extLst>
          </p:cNvPr>
          <p:cNvSpPr txBox="1"/>
          <p:nvPr/>
        </p:nvSpPr>
        <p:spPr>
          <a:xfrm>
            <a:off x="-2458" y="0"/>
            <a:ext cx="12194458" cy="584775"/>
          </a:xfrm>
          <a:prstGeom prst="rect">
            <a:avLst/>
          </a:prstGeom>
          <a:noFill/>
        </p:spPr>
        <p:txBody>
          <a:bodyPr wrap="square">
            <a:spAutoFit/>
          </a:bodyPr>
          <a:lstStyle/>
          <a:p>
            <a:pPr algn="ctr"/>
            <a:r>
              <a:rPr lang="en-GB" sz="3200" b="1" dirty="0">
                <a:effectLst/>
                <a:latin typeface="Cambria" panose="02040503050406030204" pitchFamily="18" charset="0"/>
              </a:rPr>
              <a:t>The use of technology </a:t>
            </a:r>
            <a:endParaRPr lang="en-GB" sz="3200" b="1" dirty="0">
              <a:latin typeface="Cambria" panose="02040503050406030204" pitchFamily="18" charset="0"/>
            </a:endParaRPr>
          </a:p>
        </p:txBody>
      </p:sp>
      <p:sp>
        <p:nvSpPr>
          <p:cNvPr id="5" name="TextBox 4">
            <a:extLst>
              <a:ext uri="{FF2B5EF4-FFF2-40B4-BE49-F238E27FC236}">
                <a16:creationId xmlns:a16="http://schemas.microsoft.com/office/drawing/2014/main" id="{1C9C1E60-460E-684B-9FCA-59204E73A28B}"/>
              </a:ext>
            </a:extLst>
          </p:cNvPr>
          <p:cNvSpPr txBox="1"/>
          <p:nvPr/>
        </p:nvSpPr>
        <p:spPr>
          <a:xfrm>
            <a:off x="0" y="584775"/>
            <a:ext cx="12192000" cy="5509200"/>
          </a:xfrm>
          <a:prstGeom prst="rect">
            <a:avLst/>
          </a:prstGeom>
          <a:noFill/>
        </p:spPr>
        <p:txBody>
          <a:bodyPr wrap="square">
            <a:spAutoFit/>
          </a:bodyPr>
          <a:lstStyle/>
          <a:p>
            <a:pPr algn="l"/>
            <a:r>
              <a:rPr lang="en-GB" sz="2200" b="0" i="0" dirty="0">
                <a:effectLst/>
                <a:latin typeface="Cambria" panose="02040503050406030204" pitchFamily="18" charset="0"/>
              </a:rPr>
              <a:t>The use of technology plays a crucial role in various aspects of supply chain management. Here are some examples of how technology is utilized in different supply chain activities:</a:t>
            </a:r>
          </a:p>
          <a:p>
            <a:pPr algn="l"/>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E-Requisitioning: </a:t>
            </a:r>
            <a:r>
              <a:rPr lang="en-GB" sz="2200" b="0" i="0" dirty="0">
                <a:effectLst/>
                <a:latin typeface="Cambria" panose="02040503050406030204" pitchFamily="18" charset="0"/>
              </a:rPr>
              <a:t>Technology enables electronic requisitioning, where employees can submit purchase requests electronically through online platforms or enterprise resource planning (ERP) systems. This streamlines the procurement process, eliminates manual paperwork, and ensures faster and more accurate requisitioning.</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E-Sourcing</a:t>
            </a:r>
            <a:r>
              <a:rPr lang="en-GB" sz="2200" b="0" i="0" dirty="0">
                <a:effectLst/>
                <a:latin typeface="Cambria" panose="02040503050406030204" pitchFamily="18" charset="0"/>
              </a:rPr>
              <a:t>: Technology facilitates e-sourcing platforms, where organizations can identify and evaluate potential suppliers, obtain quotes, negotiate contracts, and select the most suitable suppliers. E-sourcing platforms streamline supplier management and improve the efficiency of supplier selection processes.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E-Ordering: </a:t>
            </a:r>
            <a:r>
              <a:rPr lang="en-GB" sz="2200" b="0" i="0" dirty="0">
                <a:effectLst/>
                <a:latin typeface="Cambria" panose="02040503050406030204" pitchFamily="18" charset="0"/>
              </a:rPr>
              <a:t>Technology enables electronic ordering, where purchase orders can be generated and transmitted electronically to suppliers. E-ordering systems automate the order placement process, improve order accuracy, and expedite order processing.</a:t>
            </a:r>
          </a:p>
        </p:txBody>
      </p:sp>
    </p:spTree>
    <p:extLst>
      <p:ext uri="{BB962C8B-B14F-4D97-AF65-F5344CB8AC3E}">
        <p14:creationId xmlns:p14="http://schemas.microsoft.com/office/powerpoint/2010/main" val="3698823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2DB14-A28F-724B-A2B4-A274039660C1}"/>
              </a:ext>
            </a:extLst>
          </p:cNvPr>
          <p:cNvSpPr txBox="1"/>
          <p:nvPr/>
        </p:nvSpPr>
        <p:spPr>
          <a:xfrm>
            <a:off x="0" y="0"/>
            <a:ext cx="12192000" cy="5509200"/>
          </a:xfrm>
          <a:prstGeom prst="rect">
            <a:avLst/>
          </a:prstGeom>
          <a:noFill/>
        </p:spPr>
        <p:txBody>
          <a:bodyPr wrap="square">
            <a:spAutoFit/>
          </a:bodyPr>
          <a:lstStyle/>
          <a:p>
            <a:pPr algn="l"/>
            <a:r>
              <a:rPr lang="en-GB" sz="2200" b="1" i="0" dirty="0">
                <a:effectLst/>
                <a:latin typeface="Cambria" panose="02040503050406030204" pitchFamily="18" charset="0"/>
              </a:rPr>
              <a:t>4.E-Bidding and E-Auctioning: </a:t>
            </a:r>
            <a:r>
              <a:rPr lang="en-GB" sz="2200" b="0" i="0" dirty="0">
                <a:effectLst/>
                <a:latin typeface="Cambria" panose="02040503050406030204" pitchFamily="18" charset="0"/>
              </a:rPr>
              <a:t>Technology platforms provide e-bidding and e-auctioning capabilities, allowing organizations to invite bids or conduct auctions electronically for procurement projects. This promotes transparency, competition, and cost savings in supplier selection.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5.E-Invoicing: </a:t>
            </a:r>
            <a:r>
              <a:rPr lang="en-GB" sz="2200" b="0" i="0" dirty="0">
                <a:effectLst/>
                <a:latin typeface="Cambria" panose="02040503050406030204" pitchFamily="18" charset="0"/>
              </a:rPr>
              <a:t>Technology enables the generation, transmission, and processing of electronic invoices. E-invoicing eliminates the need for paper-based invoices, reduces manual data entry, improves accuracy, and speeds up the invoicing and payment processes.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6.E-Payment: </a:t>
            </a:r>
            <a:r>
              <a:rPr lang="en-GB" sz="2200" b="0" i="0" dirty="0">
                <a:effectLst/>
                <a:latin typeface="Cambria" panose="02040503050406030204" pitchFamily="18" charset="0"/>
              </a:rPr>
              <a:t>Technology facilitates electronic payment systems, such as online banking, electronic funds transfers (EFT), or digital payment platforms. E-payment streamlines the payment process, reduces paperwork, minimizes errors, and enhances transaction security.</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7.Computer Modelling: </a:t>
            </a:r>
            <a:r>
              <a:rPr lang="en-GB" sz="2200" b="0" i="0" dirty="0">
                <a:effectLst/>
                <a:latin typeface="Cambria" panose="02040503050406030204" pitchFamily="18" charset="0"/>
              </a:rPr>
              <a:t>Technology supports computer modelling and simulation tools that help optimize supply chain processes. These tools use mathematical algorithms and data analysis techniques to model and analyse various supply chain scenarios, enabling businesses to make informed decisions and improve operational efficiency.</a:t>
            </a:r>
          </a:p>
        </p:txBody>
      </p:sp>
    </p:spTree>
    <p:extLst>
      <p:ext uri="{BB962C8B-B14F-4D97-AF65-F5344CB8AC3E}">
        <p14:creationId xmlns:p14="http://schemas.microsoft.com/office/powerpoint/2010/main" val="1434431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81F6A-4CC8-D54E-9A27-3F3F3D7E0060}"/>
              </a:ext>
            </a:extLst>
          </p:cNvPr>
          <p:cNvSpPr txBox="1"/>
          <p:nvPr/>
        </p:nvSpPr>
        <p:spPr>
          <a:xfrm>
            <a:off x="0" y="0"/>
            <a:ext cx="12192000" cy="7540526"/>
          </a:xfrm>
          <a:prstGeom prst="rect">
            <a:avLst/>
          </a:prstGeom>
          <a:noFill/>
        </p:spPr>
        <p:txBody>
          <a:bodyPr wrap="square">
            <a:spAutoFit/>
          </a:bodyPr>
          <a:lstStyle/>
          <a:p>
            <a:pPr algn="l"/>
            <a:r>
              <a:rPr lang="en-GB" sz="2200" b="1" i="0" dirty="0">
                <a:effectLst/>
                <a:latin typeface="Cambria" panose="02040503050406030204" pitchFamily="18" charset="0"/>
              </a:rPr>
              <a:t>8.Decision Analysis: </a:t>
            </a:r>
            <a:r>
              <a:rPr lang="en-GB" sz="2200" b="0" i="0" dirty="0">
                <a:effectLst/>
                <a:latin typeface="Cambria" panose="02040503050406030204" pitchFamily="18" charset="0"/>
              </a:rPr>
              <a:t>Technology provides decision support systems and analytics tools that assist in decision-making across the supply chain. These tools leverage data, algorithms, and visualization techniques to analyse complex data sets and provide insights for strategic, tactical, and operational decisions.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9.Inventory Management: </a:t>
            </a:r>
            <a:r>
              <a:rPr lang="en-GB" sz="2200" b="0" i="0" dirty="0">
                <a:effectLst/>
                <a:latin typeface="Cambria" panose="02040503050406030204" pitchFamily="18" charset="0"/>
              </a:rPr>
              <a:t>Technology plays a vital role in inventory management through the use of inventory management software and systems. These systems track inventory levels, monitor stock movements, automate reorder processes, and optimize inventory holding to minimize stockouts and reduce carrying costs.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10.Facilities Location: </a:t>
            </a:r>
            <a:r>
              <a:rPr lang="en-GB" sz="2200" b="0" i="0" dirty="0">
                <a:effectLst/>
                <a:latin typeface="Cambria" panose="02040503050406030204" pitchFamily="18" charset="0"/>
              </a:rPr>
              <a:t>Technology, such as Geographic Information System (GIS), helps in facilities location decisions by analysing geographical data, market trends, transportation networks, and customer demographics. It assists in identifying optimal locations for warehouses, distribution centres, or manufacturing facilities to ensure efficient supply chain operations.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11.Logistics and Distribution: </a:t>
            </a:r>
            <a:r>
              <a:rPr lang="en-GB" sz="2200" b="0" i="0" dirty="0">
                <a:effectLst/>
                <a:latin typeface="Cambria" panose="02040503050406030204" pitchFamily="18" charset="0"/>
              </a:rPr>
              <a:t>Technology is extensively used in logistics and distribution operations. It includes transportation management systems (TMS) for route optimization, real-time tracking of shipments using GPS and RFID, warehouse management systems (WMS) for efficient storage and order fulfilment, and automated sorting and packaging systems for streamlined distribution processes.</a:t>
            </a:r>
          </a:p>
          <a:p>
            <a:br>
              <a:rPr lang="en-GB" sz="2200" dirty="0">
                <a:latin typeface="Cambria" panose="02040503050406030204" pitchFamily="18" charset="0"/>
              </a:rPr>
            </a:br>
            <a:endParaRPr lang="en-PK" sz="2200" dirty="0">
              <a:latin typeface="Cambria" panose="02040503050406030204" pitchFamily="18" charset="0"/>
            </a:endParaRPr>
          </a:p>
        </p:txBody>
      </p:sp>
    </p:spTree>
    <p:extLst>
      <p:ext uri="{BB962C8B-B14F-4D97-AF65-F5344CB8AC3E}">
        <p14:creationId xmlns:p14="http://schemas.microsoft.com/office/powerpoint/2010/main" val="412061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367984-A037-994B-B795-420E3C1272E1}"/>
              </a:ext>
            </a:extLst>
          </p:cNvPr>
          <p:cNvSpPr txBox="1"/>
          <p:nvPr/>
        </p:nvSpPr>
        <p:spPr>
          <a:xfrm>
            <a:off x="4188541" y="2351782"/>
            <a:ext cx="4129549" cy="1077218"/>
          </a:xfrm>
          <a:prstGeom prst="rect">
            <a:avLst/>
          </a:prstGeom>
          <a:noFill/>
        </p:spPr>
        <p:txBody>
          <a:bodyPr wrap="square">
            <a:spAutoFit/>
          </a:bodyPr>
          <a:lstStyle/>
          <a:p>
            <a:pPr algn="ctr"/>
            <a:r>
              <a:rPr lang="en-GB" sz="3200" b="1" dirty="0">
                <a:solidFill>
                  <a:schemeClr val="bg1"/>
                </a:solidFill>
                <a:effectLst/>
                <a:latin typeface="Cambria" panose="02040503050406030204" pitchFamily="18" charset="0"/>
              </a:rPr>
              <a:t>C3 The impact of technology </a:t>
            </a:r>
            <a:endParaRPr lang="en-GB" sz="32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1682109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23365E-4104-5B4E-9BBC-934ED4F570A9}"/>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Managing information through the use of systems </a:t>
            </a:r>
          </a:p>
        </p:txBody>
      </p:sp>
      <p:sp>
        <p:nvSpPr>
          <p:cNvPr id="5" name="TextBox 4">
            <a:extLst>
              <a:ext uri="{FF2B5EF4-FFF2-40B4-BE49-F238E27FC236}">
                <a16:creationId xmlns:a16="http://schemas.microsoft.com/office/drawing/2014/main" id="{AD7CAEB1-FACD-D64B-A289-8C59BC7A10E7}"/>
              </a:ext>
            </a:extLst>
          </p:cNvPr>
          <p:cNvSpPr txBox="1"/>
          <p:nvPr/>
        </p:nvSpPr>
        <p:spPr>
          <a:xfrm>
            <a:off x="0" y="584775"/>
            <a:ext cx="12192000"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Managing information effectively is crucial for successful supply chain management. Here are some key ways in which information systems can be used to achieve the mentioned objectives: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Supply Chain Visibility: </a:t>
            </a:r>
            <a:r>
              <a:rPr lang="en-GB" sz="2200" b="0" i="0" dirty="0">
                <a:effectLst/>
                <a:latin typeface="Cambria" panose="02040503050406030204" pitchFamily="18" charset="0"/>
              </a:rPr>
              <a:t>Information systems provide real-time data and analytics, enabling supply chain stakeholders to have complete visibility into the status of inventory, orders, production, and logistics. This helps stakeholders stay informed about the current state of the supply chain and make timely decisions.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Collaboration and Communication: </a:t>
            </a:r>
            <a:r>
              <a:rPr lang="en-GB" sz="2200" b="0" i="0" dirty="0">
                <a:effectLst/>
                <a:latin typeface="Cambria" panose="02040503050406030204" pitchFamily="18" charset="0"/>
              </a:rPr>
              <a:t>Information systems facilitate effective communication and collaboration among supply chain stakeholders. By using technologies such as cloud-based platforms, collaboration tools, and integrated communication systems, stakeholders can exchange information, share updates, and coordinate activities seamlessly.</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Demand-Supply Synchronization: </a:t>
            </a:r>
            <a:r>
              <a:rPr lang="en-GB" sz="2200" b="0" i="0" dirty="0">
                <a:effectLst/>
                <a:latin typeface="Cambria" panose="02040503050406030204" pitchFamily="18" charset="0"/>
              </a:rPr>
              <a:t>Information systems enable the sharing of demand forecasts, sales data, and customer insights across the supply chain. This information can be used to synchronize production, procurement, and distribution activities to meet customer demand efficiently and avoid stockouts or excess inventory.</a:t>
            </a:r>
          </a:p>
        </p:txBody>
      </p:sp>
    </p:spTree>
    <p:extLst>
      <p:ext uri="{BB962C8B-B14F-4D97-AF65-F5344CB8AC3E}">
        <p14:creationId xmlns:p14="http://schemas.microsoft.com/office/powerpoint/2010/main" val="3163393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CF605C-7714-F14F-B64F-B9D377AB9AE8}"/>
              </a:ext>
            </a:extLst>
          </p:cNvPr>
          <p:cNvSpPr txBox="1"/>
          <p:nvPr/>
        </p:nvSpPr>
        <p:spPr>
          <a:xfrm>
            <a:off x="0" y="0"/>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4.Responsive Planning and Execution: </a:t>
            </a:r>
            <a:r>
              <a:rPr lang="en-GB" sz="2200" b="0" i="0" dirty="0">
                <a:effectLst/>
                <a:latin typeface="Cambria" panose="02040503050406030204" pitchFamily="18" charset="0"/>
              </a:rPr>
              <a:t>With accurate and timely information, supply chain managers can respond quickly to changes in demand or supply. They can adjust production schedules, reorder quantities, and allocate resources effectively to mitigate disruptions and smooth fluctuations between demand and supply.</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5.Reduced Lead Times: </a:t>
            </a:r>
            <a:r>
              <a:rPr lang="en-GB" sz="2200" b="0" i="0" dirty="0">
                <a:effectLst/>
                <a:latin typeface="Cambria" panose="02040503050406030204" pitchFamily="18" charset="0"/>
              </a:rPr>
              <a:t>Information systems help optimize supply chain processes, leading to reduced lead times. By capturing and analysing data related to order processing, production, and logistics, organizations can identify bottlenecks, streamline workflows, and implement lean practices to accelerate lead times.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6.Cost Reduction: </a:t>
            </a:r>
            <a:r>
              <a:rPr lang="en-GB" sz="2200" b="0" i="0" dirty="0">
                <a:effectLst/>
                <a:latin typeface="Cambria" panose="02040503050406030204" pitchFamily="18" charset="0"/>
              </a:rPr>
              <a:t>Effective information management enables cost reduction opportunities across the supply chain. By analysing data on inventory levels, transportation costs, order fulfilment efficiency, and supplier performance, organizations can identify areas for cost optimization, negotiate better contracts, and streamline operations.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7.Efficiency and Process Improvement: </a:t>
            </a:r>
            <a:r>
              <a:rPr lang="en-GB" sz="2200" b="0" i="0" dirty="0">
                <a:effectLst/>
                <a:latin typeface="Cambria" panose="02040503050406030204" pitchFamily="18" charset="0"/>
              </a:rPr>
              <a:t>Information systems support continuous improvement efforts by providing insights into supply chain performance metrics, process bottlenecks, and areas of inefficiency. By leveraging data analytics, organizations can identify opportunities for streamlining operations, eliminating waste, and enhancing overall supply chain efficiency.</a:t>
            </a:r>
          </a:p>
        </p:txBody>
      </p:sp>
    </p:spTree>
    <p:extLst>
      <p:ext uri="{BB962C8B-B14F-4D97-AF65-F5344CB8AC3E}">
        <p14:creationId xmlns:p14="http://schemas.microsoft.com/office/powerpoint/2010/main" val="3014160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B4E41-6849-7545-968A-CFB02A2804B8}"/>
              </a:ext>
            </a:extLst>
          </p:cNvPr>
          <p:cNvSpPr txBox="1"/>
          <p:nvPr/>
        </p:nvSpPr>
        <p:spPr>
          <a:xfrm>
            <a:off x="-2458" y="0"/>
            <a:ext cx="12194458" cy="1077218"/>
          </a:xfrm>
          <a:prstGeom prst="rect">
            <a:avLst/>
          </a:prstGeom>
          <a:noFill/>
        </p:spPr>
        <p:txBody>
          <a:bodyPr wrap="square">
            <a:spAutoFit/>
          </a:bodyPr>
          <a:lstStyle/>
          <a:p>
            <a:pPr algn="ctr"/>
            <a:r>
              <a:rPr lang="en-GB" sz="3200" b="1" dirty="0">
                <a:effectLst/>
                <a:latin typeface="Cambria" panose="02040503050406030204" pitchFamily="18" charset="0"/>
              </a:rPr>
              <a:t>Provision of information in real time through the use of integrated </a:t>
            </a:r>
          </a:p>
        </p:txBody>
      </p:sp>
      <p:sp>
        <p:nvSpPr>
          <p:cNvPr id="5" name="TextBox 4">
            <a:extLst>
              <a:ext uri="{FF2B5EF4-FFF2-40B4-BE49-F238E27FC236}">
                <a16:creationId xmlns:a16="http://schemas.microsoft.com/office/drawing/2014/main" id="{FCC6BBE2-3516-B04C-9488-DFF6CE2A5FC8}"/>
              </a:ext>
            </a:extLst>
          </p:cNvPr>
          <p:cNvSpPr txBox="1"/>
          <p:nvPr/>
        </p:nvSpPr>
        <p:spPr>
          <a:xfrm>
            <a:off x="-3687" y="1077218"/>
            <a:ext cx="12194458" cy="5509200"/>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The provision of real-time information through integrated and linked databases, along with Enterprise Resource Planning (ERP) techniques, has a significant impact on decision making within the supply chain. Here's how these technologies improve decision making:</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Timely and Accurate Data: </a:t>
            </a:r>
            <a:r>
              <a:rPr lang="en-GB" sz="2200" b="0" i="0" dirty="0">
                <a:effectLst/>
                <a:latin typeface="Cambria" panose="02040503050406030204" pitchFamily="18" charset="0"/>
              </a:rPr>
              <a:t>Integrated databases and ERP systems provide a centralized repository of data that is updated in real time. This ensures that decision makers have access to the most current and accurate information regarding inventory levels, production status, order fulfilment, supplier performance, and customer demand. Timely and accurate data enables informed decision making and reduces the reliance on outdated or unreliable information.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Enhanced Visibility: </a:t>
            </a:r>
            <a:r>
              <a:rPr lang="en-GB" sz="2200" b="0" i="0" dirty="0">
                <a:effectLst/>
                <a:latin typeface="Cambria" panose="02040503050406030204" pitchFamily="18" charset="0"/>
              </a:rPr>
              <a:t>Integrated databases and ERP systems provide visibility across the supply chain, allowing decision makers to have a holistic view of operations. They can monitor and track key performance indicators, such as inventory turnover, order cycle time, on-time delivery, and production efficiency, in real time. This visibility enables proactive decision making by identifying issues or bottlenecks early on and taking corrective actions promptly.</a:t>
            </a:r>
          </a:p>
          <a:p>
            <a:pPr algn="l">
              <a:buFont typeface="+mj-lt"/>
              <a:buAutoNum type="arabicPeriod"/>
            </a:pP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2857199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8512B3-67DE-374F-A109-4A23437622DA}"/>
              </a:ext>
            </a:extLst>
          </p:cNvPr>
          <p:cNvSpPr txBox="1"/>
          <p:nvPr/>
        </p:nvSpPr>
        <p:spPr>
          <a:xfrm>
            <a:off x="-2458" y="0"/>
            <a:ext cx="12194458" cy="6524863"/>
          </a:xfrm>
          <a:prstGeom prst="rect">
            <a:avLst/>
          </a:prstGeom>
          <a:noFill/>
        </p:spPr>
        <p:txBody>
          <a:bodyPr wrap="square">
            <a:spAutoFit/>
          </a:bodyPr>
          <a:lstStyle/>
          <a:p>
            <a:pPr algn="l"/>
            <a:r>
              <a:rPr lang="en-GB" sz="2200" b="1" i="0" dirty="0">
                <a:effectLst/>
                <a:latin typeface="Cambria" panose="02040503050406030204" pitchFamily="18" charset="0"/>
              </a:rPr>
              <a:t>3.Data Integration and Analysis: </a:t>
            </a:r>
            <a:r>
              <a:rPr lang="en-GB" sz="2200" b="0" i="0" dirty="0">
                <a:effectLst/>
                <a:latin typeface="Cambria" panose="02040503050406030204" pitchFamily="18" charset="0"/>
              </a:rPr>
              <a:t>Integrated databases and ERP systems enable the integration of data from various sources and departments within the supply chain. This integration allows decision makers to analyse data holistically and gain insights into trends, patterns, and correlations. Advanced analytics tools can be used to perform data analysis and generate meaningful reports, dashboards, and visualizations that support decision making at different levels of the supply chain.</a:t>
            </a:r>
          </a:p>
          <a:p>
            <a:pPr algn="l"/>
            <a:endParaRPr lang="en-GB" sz="2200" dirty="0">
              <a:latin typeface="Cambria" panose="02040503050406030204" pitchFamily="18" charset="0"/>
            </a:endParaRPr>
          </a:p>
          <a:p>
            <a:pPr algn="l"/>
            <a:r>
              <a:rPr lang="en-GB" sz="2200" b="1" i="0" dirty="0">
                <a:effectLst/>
                <a:latin typeface="Cambria" panose="02040503050406030204" pitchFamily="18" charset="0"/>
              </a:rPr>
              <a:t>4.Scenario Planning and Simulation: </a:t>
            </a:r>
            <a:r>
              <a:rPr lang="en-GB" sz="2200" b="0" i="0" dirty="0">
                <a:effectLst/>
                <a:latin typeface="Cambria" panose="02040503050406030204" pitchFamily="18" charset="0"/>
              </a:rPr>
              <a:t>ERP techniques provide capabilities for scenario planning and simulation, allowing decision makers to assess the potential impact of different scenarios on the supply chain. They can simulate changes in demand, production capacity, or supplier performance to understand the consequences and make informed decisions accordingly. This helps in evaluating various options and selecting the best course of action.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5.Collaboration and Communication: </a:t>
            </a:r>
            <a:r>
              <a:rPr lang="en-GB" sz="2200" b="0" i="0" dirty="0">
                <a:effectLst/>
                <a:latin typeface="Cambria" panose="02040503050406030204" pitchFamily="18" charset="0"/>
              </a:rPr>
              <a:t>Integrated databases and ERP systems facilitate seamless collaboration and communication among stakeholders in the supply chain. Decision makers can access and share information across departments and business functions, enabling cross-functional decision making and fostering collaboration between suppliers, manufacturers, distributors, and customers. This improves coordination, reduces silos, and enhances decision-making effectiveness.</a:t>
            </a:r>
          </a:p>
          <a:p>
            <a:pPr algn="l"/>
            <a:endParaRPr lang="en-GB" sz="2200" b="0" i="0" dirty="0">
              <a:effectLst/>
              <a:latin typeface="Cambria" panose="02040503050406030204" pitchFamily="18" charset="0"/>
            </a:endParaRPr>
          </a:p>
          <a:p>
            <a:pPr algn="l"/>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1060367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6E5AEF-4462-AF40-A159-848C9B6A1E5A}"/>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Track and trace systems </a:t>
            </a:r>
          </a:p>
        </p:txBody>
      </p:sp>
      <p:sp>
        <p:nvSpPr>
          <p:cNvPr id="5" name="TextBox 4">
            <a:extLst>
              <a:ext uri="{FF2B5EF4-FFF2-40B4-BE49-F238E27FC236}">
                <a16:creationId xmlns:a16="http://schemas.microsoft.com/office/drawing/2014/main" id="{BCFD214F-A0DC-3D4B-B56B-73F6A49A0587}"/>
              </a:ext>
            </a:extLst>
          </p:cNvPr>
          <p:cNvSpPr txBox="1"/>
          <p:nvPr/>
        </p:nvSpPr>
        <p:spPr>
          <a:xfrm>
            <a:off x="-2459" y="468582"/>
            <a:ext cx="12191999" cy="5847755"/>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Track and trace systems are used to monitor and record the current and past locations, as well as other relevant information, about individual items in the supply chain. These systems enable organizations to have real-time visibility into the movement and status of products throughout the supply chain. Here's how track and trace systems work and their benefits: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Unique Identification: </a:t>
            </a:r>
            <a:r>
              <a:rPr lang="en-GB" sz="2200" b="0" i="0" dirty="0">
                <a:effectLst/>
                <a:latin typeface="Cambria" panose="02040503050406030204" pitchFamily="18" charset="0"/>
              </a:rPr>
              <a:t>Each item in the supply chain is assigned a unique identifier, such as a barcode, QR code, or RFID tag. This identifier allows the item to be tracked and traced individually, enabling accurate and granular visibility.</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Location Tracking: </a:t>
            </a:r>
            <a:r>
              <a:rPr lang="en-GB" sz="2200" b="0" i="0" dirty="0">
                <a:effectLst/>
                <a:latin typeface="Cambria" panose="02040503050406030204" pitchFamily="18" charset="0"/>
              </a:rPr>
              <a:t>Track and trace systems use technologies like GPS, RFID, or barcode scanning to track the location of items as they move through the supply chain. The systems capture data on when and where the items are scanned or detected, providing real-time location information.</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Supply Chain Transparency: </a:t>
            </a:r>
            <a:r>
              <a:rPr lang="en-GB" sz="2200" b="0" i="0" dirty="0">
                <a:effectLst/>
                <a:latin typeface="Cambria" panose="02040503050406030204" pitchFamily="18" charset="0"/>
              </a:rPr>
              <a:t>By capturing location data at various points in the supply chain, track and trace systems offer transparency into the movement of goods. Organizations can monitor the progress of items from manufacturing or sourcing to warehousing, transportation, and final delivery, ensuring visibility and accountability.</a:t>
            </a:r>
          </a:p>
        </p:txBody>
      </p:sp>
    </p:spTree>
    <p:extLst>
      <p:ext uri="{BB962C8B-B14F-4D97-AF65-F5344CB8AC3E}">
        <p14:creationId xmlns:p14="http://schemas.microsoft.com/office/powerpoint/2010/main" val="236107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48C2B-AD67-4C4F-ADFE-DC09E6F7C136}"/>
              </a:ext>
            </a:extLst>
          </p:cNvPr>
          <p:cNvSpPr txBox="1"/>
          <p:nvPr/>
        </p:nvSpPr>
        <p:spPr>
          <a:xfrm>
            <a:off x="0" y="0"/>
            <a:ext cx="12192000" cy="6186309"/>
          </a:xfrm>
          <a:prstGeom prst="rect">
            <a:avLst/>
          </a:prstGeom>
          <a:noFill/>
        </p:spPr>
        <p:txBody>
          <a:bodyPr wrap="square">
            <a:spAutoFit/>
          </a:bodyPr>
          <a:lstStyle/>
          <a:p>
            <a:pPr algn="l"/>
            <a:r>
              <a:rPr lang="en-GB" sz="2200" b="1" i="0" dirty="0">
                <a:effectLst/>
                <a:latin typeface="Cambria" panose="02040503050406030204" pitchFamily="18" charset="0"/>
              </a:rPr>
              <a:t>3.Uncertainty in Supply and Demand: </a:t>
            </a:r>
            <a:r>
              <a:rPr lang="en-GB" sz="2200" b="0" i="0" dirty="0">
                <a:effectLst/>
                <a:latin typeface="Cambria" panose="02040503050406030204" pitchFamily="18" charset="0"/>
              </a:rPr>
              <a:t>Inventories provide a hedge against uncertainties in supply and demand. They allow supply chain entities to mitigate risks associated with unforeseen events such as natural disasters, supplier disruptions, market fluctuations, or sudden changes in customer demand.</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4.Economies of Scale: </a:t>
            </a:r>
            <a:r>
              <a:rPr lang="en-GB" sz="2200" b="0" i="0" dirty="0">
                <a:effectLst/>
                <a:latin typeface="Cambria" panose="02040503050406030204" pitchFamily="18" charset="0"/>
              </a:rPr>
              <a:t>Holding inventories enables companies to take advantage of economies of scale. By procuring or producing goods in larger quantities, companies can achieve cost efficiencies and reduce overall production or procurement costs.</a:t>
            </a:r>
          </a:p>
          <a:p>
            <a:pPr algn="l"/>
            <a:endParaRPr lang="en-GB" sz="2200" b="1" i="0" dirty="0">
              <a:effectLst/>
              <a:latin typeface="Cambria" panose="02040503050406030204" pitchFamily="18" charset="0"/>
            </a:endParaRPr>
          </a:p>
          <a:p>
            <a:pPr algn="l"/>
            <a:r>
              <a:rPr lang="en-GB" sz="2200" b="1" dirty="0">
                <a:latin typeface="Cambria" panose="02040503050406030204" pitchFamily="18" charset="0"/>
              </a:rPr>
              <a:t>5.</a:t>
            </a:r>
            <a:r>
              <a:rPr lang="en-GB" sz="2200" b="1" i="0" dirty="0">
                <a:effectLst/>
                <a:latin typeface="Cambria" panose="02040503050406030204" pitchFamily="18" charset="0"/>
              </a:rPr>
              <a:t>Seasonal or Cyclical Demand: </a:t>
            </a:r>
            <a:r>
              <a:rPr lang="en-GB" sz="2200" b="0" i="0" dirty="0">
                <a:effectLst/>
                <a:latin typeface="Cambria" panose="02040503050406030204" pitchFamily="18" charset="0"/>
              </a:rPr>
              <a:t>Inventories play a crucial role in managing seasonal or cyclical demand patterns. By building up inventories during low-demand periods and depleting them during high-demand periods, companies can ensure a consistent supply to meet customer requirements throughout the year.</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6.Transportation and Logistics Optimization: </a:t>
            </a:r>
            <a:r>
              <a:rPr lang="en-GB" sz="2200" b="0" i="0" dirty="0">
                <a:effectLst/>
                <a:latin typeface="Cambria" panose="02040503050406030204" pitchFamily="18" charset="0"/>
              </a:rPr>
              <a:t>Inventories facilitate the optimization of transportation and logistics operations. By consolidating shipments and strategically locating inventories at different points in the supply chain, companies can reduce transportation costs, improve delivery speed, and enhance overall logistics efficiency.</a:t>
            </a:r>
          </a:p>
        </p:txBody>
      </p:sp>
    </p:spTree>
    <p:extLst>
      <p:ext uri="{BB962C8B-B14F-4D97-AF65-F5344CB8AC3E}">
        <p14:creationId xmlns:p14="http://schemas.microsoft.com/office/powerpoint/2010/main" val="32322779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BA8870-CD1C-614B-A4E9-6E8B98B3C3C5}"/>
              </a:ext>
            </a:extLst>
          </p:cNvPr>
          <p:cNvSpPr txBox="1"/>
          <p:nvPr/>
        </p:nvSpPr>
        <p:spPr>
          <a:xfrm>
            <a:off x="-2458" y="0"/>
            <a:ext cx="12194458" cy="5847755"/>
          </a:xfrm>
          <a:prstGeom prst="rect">
            <a:avLst/>
          </a:prstGeom>
          <a:noFill/>
        </p:spPr>
        <p:txBody>
          <a:bodyPr wrap="square">
            <a:spAutoFit/>
          </a:bodyPr>
          <a:lstStyle/>
          <a:p>
            <a:pPr algn="l"/>
            <a:r>
              <a:rPr lang="en-GB" sz="2200" b="1" i="0" dirty="0">
                <a:effectLst/>
                <a:latin typeface="Cambria" panose="02040503050406030204" pitchFamily="18" charset="0"/>
              </a:rPr>
              <a:t>4.Inventory Management: </a:t>
            </a:r>
            <a:r>
              <a:rPr lang="en-GB" sz="2200" b="0" i="0" dirty="0">
                <a:effectLst/>
                <a:latin typeface="Cambria" panose="02040503050406030204" pitchFamily="18" charset="0"/>
              </a:rPr>
              <a:t>Track and trace systems help improve inventory management by providing accurate and up-to-date information on the whereabouts of products. This enables organizations to monitor stock levels, identify stockouts or excess inventory, and optimize inventory replenishment and distribution processes.</a:t>
            </a:r>
          </a:p>
          <a:p>
            <a:pPr algn="l"/>
            <a:endParaRPr lang="en-GB" sz="2200" b="1" i="0" dirty="0">
              <a:effectLst/>
              <a:latin typeface="Cambria" panose="02040503050406030204" pitchFamily="18" charset="0"/>
            </a:endParaRPr>
          </a:p>
          <a:p>
            <a:pPr algn="l"/>
            <a:r>
              <a:rPr lang="en-GB" sz="2200" b="1" i="0" dirty="0">
                <a:effectLst/>
                <a:latin typeface="Cambria" panose="02040503050406030204" pitchFamily="18" charset="0"/>
              </a:rPr>
              <a:t>5.Supply Chain Efficiency: </a:t>
            </a:r>
            <a:r>
              <a:rPr lang="en-GB" sz="2200" b="0" i="0" dirty="0">
                <a:effectLst/>
                <a:latin typeface="Cambria" panose="02040503050406030204" pitchFamily="18" charset="0"/>
              </a:rPr>
              <a:t>Real-time tracking and tracing of items facilitate proactive decision making and problem-solving. Organizations can quickly identify and address delays, bottlenecks, or disruptions in the supply chain, minimizing the impact on operations and customer service.</a:t>
            </a:r>
          </a:p>
          <a:p>
            <a:pPr algn="l"/>
            <a:endParaRPr lang="en-GB" sz="2200" b="1" i="0" dirty="0">
              <a:effectLst/>
              <a:latin typeface="Cambria" panose="02040503050406030204" pitchFamily="18" charset="0"/>
            </a:endParaRPr>
          </a:p>
          <a:p>
            <a:pPr algn="l"/>
            <a:r>
              <a:rPr lang="en-GB" sz="2200" b="1" i="0" dirty="0">
                <a:effectLst/>
                <a:latin typeface="Cambria" panose="02040503050406030204" pitchFamily="18" charset="0"/>
              </a:rPr>
              <a:t>6.Product Authentication and Quality Control: </a:t>
            </a:r>
            <a:r>
              <a:rPr lang="en-GB" sz="2200" b="0" i="0" dirty="0">
                <a:effectLst/>
                <a:latin typeface="Cambria" panose="02040503050406030204" pitchFamily="18" charset="0"/>
              </a:rPr>
              <a:t>Track and trace systems can include authentication features, such as anti-counterfeiting measures or product serialization. This helps organizations verify the authenticity of products and ensure quality control throughout the supply chain.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7.Recall Management: </a:t>
            </a:r>
            <a:r>
              <a:rPr lang="en-GB" sz="2200" b="0" i="0" dirty="0">
                <a:effectLst/>
                <a:latin typeface="Cambria" panose="02040503050406030204" pitchFamily="18" charset="0"/>
              </a:rPr>
              <a:t>In the event of a product recall or quality issue, track and trace systems enable organizations to quickly identify affected items and trace their distribution path. This facilitates targeted and efficient recall processes, reducing the scope and cost of recalls.</a:t>
            </a:r>
          </a:p>
        </p:txBody>
      </p:sp>
    </p:spTree>
    <p:extLst>
      <p:ext uri="{BB962C8B-B14F-4D97-AF65-F5344CB8AC3E}">
        <p14:creationId xmlns:p14="http://schemas.microsoft.com/office/powerpoint/2010/main" val="2201494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D2E09D-3B40-ED4B-8B60-A8978DD6FD45}"/>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Transport planning </a:t>
            </a:r>
          </a:p>
        </p:txBody>
      </p:sp>
      <p:sp>
        <p:nvSpPr>
          <p:cNvPr id="5" name="TextBox 4">
            <a:extLst>
              <a:ext uri="{FF2B5EF4-FFF2-40B4-BE49-F238E27FC236}">
                <a16:creationId xmlns:a16="http://schemas.microsoft.com/office/drawing/2014/main" id="{CC7FC05C-996C-654E-9E9A-2A9808137862}"/>
              </a:ext>
            </a:extLst>
          </p:cNvPr>
          <p:cNvSpPr txBox="1"/>
          <p:nvPr/>
        </p:nvSpPr>
        <p:spPr>
          <a:xfrm>
            <a:off x="0" y="555278"/>
            <a:ext cx="12192000" cy="6186309"/>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Transport planning, modelling, and routing software play a crucial role in ensuring cost-effective distribution in the supply chain. These software tools help organizations optimize their transportation operations, improve efficiency, and reduce costs. Here's how transport planning, modelling, and routing software can support effective distribution:</a:t>
            </a:r>
          </a:p>
          <a:p>
            <a:pPr algn="l">
              <a:buFont typeface="+mj-lt"/>
              <a:buAutoNum type="arabicPeriod"/>
            </a:pPr>
            <a:r>
              <a:rPr lang="en-GB" sz="2200" b="1" i="0" dirty="0">
                <a:effectLst/>
                <a:latin typeface="Cambria" panose="02040503050406030204" pitchFamily="18" charset="0"/>
              </a:rPr>
              <a:t>Route Optimization: </a:t>
            </a:r>
            <a:r>
              <a:rPr lang="en-GB" sz="2200" b="0" i="0" dirty="0">
                <a:effectLst/>
                <a:latin typeface="Cambria" panose="02040503050406030204" pitchFamily="18" charset="0"/>
              </a:rPr>
              <a:t>Transport software uses advanced algorithms to optimize delivery routes based on factors such as distance, time, traffic conditions, vehicle capacity, and delivery priorities. By considering multiple variables, the software identifies the most efficient routes that minimize travel time, distance, and fuel consumption, leading to cost savings.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Load Optimization: </a:t>
            </a:r>
            <a:r>
              <a:rPr lang="en-GB" sz="2200" b="0" i="0" dirty="0">
                <a:effectLst/>
                <a:latin typeface="Cambria" panose="02040503050406030204" pitchFamily="18" charset="0"/>
              </a:rPr>
              <a:t>The software helps in optimizing the allocation of products to vehicles based on factors like weight, volume, and capacity constraints. It ensures that vehicles are loaded to their maximum capacity, reducing the number of trips required and maximizing resource utilization. This results in reduced transportation costs and increased efficiency.</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Mode Selection: </a:t>
            </a:r>
            <a:r>
              <a:rPr lang="en-GB" sz="2200" b="0" i="0" dirty="0">
                <a:effectLst/>
                <a:latin typeface="Cambria" panose="02040503050406030204" pitchFamily="18" charset="0"/>
              </a:rPr>
              <a:t>Transport planning software assists in selecting the most suitable transportation mode for each shipment, considering factors such as distance, time constraints, cost, and product characteristics. It helps organizations choose between road, rail, air, or sea transport based on cost-effectiveness and delivery requirements.</a:t>
            </a:r>
          </a:p>
        </p:txBody>
      </p:sp>
    </p:spTree>
    <p:extLst>
      <p:ext uri="{BB962C8B-B14F-4D97-AF65-F5344CB8AC3E}">
        <p14:creationId xmlns:p14="http://schemas.microsoft.com/office/powerpoint/2010/main" val="39029493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9C86B7-8F5F-5C44-AAB5-FD191EDD117B}"/>
              </a:ext>
            </a:extLst>
          </p:cNvPr>
          <p:cNvSpPr txBox="1"/>
          <p:nvPr/>
        </p:nvSpPr>
        <p:spPr>
          <a:xfrm>
            <a:off x="0" y="-14748"/>
            <a:ext cx="12192000" cy="6524863"/>
          </a:xfrm>
          <a:prstGeom prst="rect">
            <a:avLst/>
          </a:prstGeom>
          <a:noFill/>
        </p:spPr>
        <p:txBody>
          <a:bodyPr wrap="square">
            <a:spAutoFit/>
          </a:bodyPr>
          <a:lstStyle/>
          <a:p>
            <a:pPr algn="l"/>
            <a:r>
              <a:rPr lang="en-GB" sz="2200" b="1" i="0" dirty="0">
                <a:effectLst/>
                <a:latin typeface="Cambria" panose="02040503050406030204" pitchFamily="18" charset="0"/>
              </a:rPr>
              <a:t>4.Delivery Time Window Management: </a:t>
            </a:r>
            <a:r>
              <a:rPr lang="en-GB" sz="2200" b="0" i="0" dirty="0">
                <a:effectLst/>
                <a:latin typeface="Cambria" panose="02040503050406030204" pitchFamily="18" charset="0"/>
              </a:rPr>
              <a:t>The software helps manage delivery time windows by considering customer requirements and operational constraints. It ensures that deliveries are scheduled within the specified time frames, reducing waiting times and improving customer satisfaction.</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5.Real-time Monitoring and Tracking: </a:t>
            </a:r>
            <a:r>
              <a:rPr lang="en-GB" sz="2200" b="0" i="0" dirty="0">
                <a:effectLst/>
                <a:latin typeface="Cambria" panose="02040503050406030204" pitchFamily="18" charset="0"/>
              </a:rPr>
              <a:t>Transport software integrates with GPS and tracking technologies to provide real-time visibility into the location and status of vehicles and shipments. This allows organizations to track deliveries, identify delays or disruptions, and take proactive measures to resolve issues and maintain on-time deliveries.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6.Cost Analysis and Optimization: </a:t>
            </a:r>
            <a:r>
              <a:rPr lang="en-GB" sz="2200" b="0" i="0" dirty="0">
                <a:effectLst/>
                <a:latin typeface="Cambria" panose="02040503050406030204" pitchFamily="18" charset="0"/>
              </a:rPr>
              <a:t>Transport planning software enables organizations to analyse and optimize transportation costs by considering factors such as fuel consumption, vehicle maintenance, labour, tolls, and other expenses. By simulating different scenarios and conducting cost analysis, organizations can identify cost-saving opportunities and make informed decisions.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7.Compliance and Regulations: </a:t>
            </a:r>
            <a:r>
              <a:rPr lang="en-GB" sz="2200" b="0" i="0" dirty="0">
                <a:effectLst/>
                <a:latin typeface="Cambria" panose="02040503050406030204" pitchFamily="18" charset="0"/>
              </a:rPr>
              <a:t>The software helps organizations ensure compliance with transportation regulations, such as weight restrictions, hazardous materials handling, and driver regulations. It incorporates these regulations into the planning process, ensuring that routes and loads are compliant, avoiding penalties and legal issues.</a:t>
            </a:r>
          </a:p>
        </p:txBody>
      </p:sp>
    </p:spTree>
    <p:extLst>
      <p:ext uri="{BB962C8B-B14F-4D97-AF65-F5344CB8AC3E}">
        <p14:creationId xmlns:p14="http://schemas.microsoft.com/office/powerpoint/2010/main" val="32905220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423D64-3DF8-3C4D-8EB7-619880FE4BDB}"/>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The integration and automation of the procurement process </a:t>
            </a:r>
          </a:p>
        </p:txBody>
      </p:sp>
      <p:sp>
        <p:nvSpPr>
          <p:cNvPr id="5" name="TextBox 4">
            <a:extLst>
              <a:ext uri="{FF2B5EF4-FFF2-40B4-BE49-F238E27FC236}">
                <a16:creationId xmlns:a16="http://schemas.microsoft.com/office/drawing/2014/main" id="{60B129C4-66CF-344A-A52C-8EB336CBFE8D}"/>
              </a:ext>
            </a:extLst>
          </p:cNvPr>
          <p:cNvSpPr txBox="1"/>
          <p:nvPr/>
        </p:nvSpPr>
        <p:spPr>
          <a:xfrm>
            <a:off x="0" y="475700"/>
            <a:ext cx="12192000" cy="6186309"/>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The integration and automation of the procurement process involve streamlining and automating various stages of procurement, starting from requirements identification through to planning, budgeting, purchasing, and payment. This integration and automation offer several benefits, including increased efficiency, improved accuracy, cost savings, and enhanced visibility. Here's a breakdown of each stage:</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Requirements Identification: </a:t>
            </a:r>
            <a:r>
              <a:rPr lang="en-GB" sz="2200" b="0" i="0" dirty="0">
                <a:effectLst/>
                <a:latin typeface="Cambria" panose="02040503050406030204" pitchFamily="18" charset="0"/>
              </a:rPr>
              <a:t>Integration and automation enable organizations to capture and centralize procurement requirements from various departments or stakeholders. This can be achieved through online requisition systems or electronic forms, where users can enter their procurement needs, specify details, and attach relevant documents. Automation ensures that the requirements are recorded accurately and routed to the appropriate channels for further processing.</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Planning and Budgeting: </a:t>
            </a:r>
            <a:r>
              <a:rPr lang="en-GB" sz="2200" b="0" i="0" dirty="0">
                <a:effectLst/>
                <a:latin typeface="Cambria" panose="02040503050406030204" pitchFamily="18" charset="0"/>
              </a:rPr>
              <a:t>Integration with budgeting and financial systems allows procurement teams to align their activities with the overall budgeting process. Automation assists in consolidating and analysing procurement needs, estimating costs, and generating budget forecasts. This integration ensures that procurement activities are well-aligned with the available budget and helps in better financial planning and control.</a:t>
            </a:r>
          </a:p>
          <a:p>
            <a:pPr algn="l">
              <a:buFont typeface="+mj-lt"/>
              <a:buAutoNum type="arabicPeriod"/>
            </a:pPr>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2741177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42DED-91C2-A243-BD1D-CC5162439A9E}"/>
              </a:ext>
            </a:extLst>
          </p:cNvPr>
          <p:cNvSpPr txBox="1"/>
          <p:nvPr/>
        </p:nvSpPr>
        <p:spPr>
          <a:xfrm>
            <a:off x="-2458" y="0"/>
            <a:ext cx="12194458" cy="6524863"/>
          </a:xfrm>
          <a:prstGeom prst="rect">
            <a:avLst/>
          </a:prstGeom>
          <a:noFill/>
        </p:spPr>
        <p:txBody>
          <a:bodyPr wrap="square">
            <a:spAutoFit/>
          </a:bodyPr>
          <a:lstStyle/>
          <a:p>
            <a:pPr algn="l"/>
            <a:r>
              <a:rPr lang="en-GB" sz="2200" b="1" i="0" dirty="0">
                <a:effectLst/>
                <a:latin typeface="Cambria" panose="02040503050406030204" pitchFamily="18" charset="0"/>
              </a:rPr>
              <a:t>3.Supplier Management and Sourcing: </a:t>
            </a:r>
            <a:r>
              <a:rPr lang="en-GB" sz="2200" b="0" i="0" dirty="0">
                <a:effectLst/>
                <a:latin typeface="Cambria" panose="02040503050406030204" pitchFamily="18" charset="0"/>
              </a:rPr>
              <a:t>Automation enables the integration of supplier databases and catalogs, allowing procurement professionals to access up-to-date information on approved suppliers, pricing, contracts, and terms. Integration with e-sourcing platforms or supplier portals simplifies the supplier selection process, facilitates electronic bidding or auctioning, and helps in identifying the best-value suppliers.</a:t>
            </a:r>
          </a:p>
          <a:p>
            <a:pPr algn="l"/>
            <a:endParaRPr lang="en-GB" sz="2200" b="0" i="0" dirty="0">
              <a:effectLst/>
              <a:latin typeface="Cambria" panose="02040503050406030204" pitchFamily="18" charset="0"/>
            </a:endParaRPr>
          </a:p>
          <a:p>
            <a:pPr algn="l"/>
            <a:r>
              <a:rPr lang="en-GB" sz="2200" b="1" dirty="0">
                <a:latin typeface="Cambria" panose="02040503050406030204" pitchFamily="18" charset="0"/>
              </a:rPr>
              <a:t>4.</a:t>
            </a:r>
            <a:r>
              <a:rPr lang="en-GB" sz="2200" b="1" i="0" dirty="0">
                <a:effectLst/>
                <a:latin typeface="Cambria" panose="02040503050406030204" pitchFamily="18" charset="0"/>
              </a:rPr>
              <a:t>Purchase Order Processing: </a:t>
            </a:r>
            <a:r>
              <a:rPr lang="en-GB" sz="2200" b="0" i="0" dirty="0">
                <a:effectLst/>
                <a:latin typeface="Cambria" panose="02040503050406030204" pitchFamily="18" charset="0"/>
              </a:rPr>
              <a:t>Integration with purchasing systems or e-procurement platforms enables the automation of purchase order generation and approval workflows. This eliminates manual paperwork, reduces errors, and ensures compliance with procurement policies. Automated purchase orders can be sent directly to suppliers electronically, accelerating the ordering process and reducing lead times.</a:t>
            </a:r>
          </a:p>
          <a:p>
            <a:pPr algn="l"/>
            <a:endParaRPr lang="en-GB" sz="2200" b="0" i="0" dirty="0">
              <a:effectLst/>
              <a:latin typeface="Cambria" panose="02040503050406030204" pitchFamily="18" charset="0"/>
            </a:endParaRPr>
          </a:p>
          <a:p>
            <a:pPr algn="l"/>
            <a:r>
              <a:rPr lang="en-GB" sz="2200" b="1" i="0" dirty="0">
                <a:effectLst/>
                <a:latin typeface="Cambria" panose="02040503050406030204" pitchFamily="18" charset="0"/>
              </a:rPr>
              <a:t>5.Invoice and Payment Processing: </a:t>
            </a:r>
            <a:r>
              <a:rPr lang="en-GB" sz="2200" b="0" i="0" dirty="0">
                <a:effectLst/>
                <a:latin typeface="Cambria" panose="02040503050406030204" pitchFamily="18" charset="0"/>
              </a:rPr>
              <a:t>Integration with financial systems allows for automated matching and verification of invoices against purchase orders and receipt of goods or services. This automation streamlines the invoice approval process, minimizes discrepancies, and expedites payment processing. Electronic payment systems can be integrated, enabling secure and efficient payment transfers to suppliers.</a:t>
            </a:r>
          </a:p>
          <a:p>
            <a:pPr algn="l"/>
            <a:endParaRPr lang="en-GB" sz="2200" b="0" i="0" dirty="0">
              <a:effectLst/>
              <a:latin typeface="Cambria" panose="02040503050406030204" pitchFamily="18" charset="0"/>
            </a:endParaRPr>
          </a:p>
          <a:p>
            <a:pPr algn="l"/>
            <a:endParaRPr lang="en-GB" sz="2200" b="0" i="0" dirty="0">
              <a:effectLst/>
              <a:latin typeface="Cambria" panose="02040503050406030204" pitchFamily="18" charset="0"/>
            </a:endParaRPr>
          </a:p>
        </p:txBody>
      </p:sp>
    </p:spTree>
    <p:extLst>
      <p:ext uri="{BB962C8B-B14F-4D97-AF65-F5344CB8AC3E}">
        <p14:creationId xmlns:p14="http://schemas.microsoft.com/office/powerpoint/2010/main" val="21593927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3B502B-A72B-EB41-B875-6328951C9925}"/>
              </a:ext>
            </a:extLst>
          </p:cNvPr>
          <p:cNvSpPr txBox="1"/>
          <p:nvPr/>
        </p:nvSpPr>
        <p:spPr>
          <a:xfrm>
            <a:off x="1" y="0"/>
            <a:ext cx="12192000" cy="584775"/>
          </a:xfrm>
          <a:prstGeom prst="rect">
            <a:avLst/>
          </a:prstGeom>
          <a:noFill/>
        </p:spPr>
        <p:txBody>
          <a:bodyPr wrap="square" rtlCol="0">
            <a:spAutoFit/>
          </a:bodyPr>
          <a:lstStyle/>
          <a:p>
            <a:pPr algn="ctr"/>
            <a:r>
              <a:rPr lang="en-PK" sz="3200" b="1" dirty="0">
                <a:latin typeface="Cambria" panose="02040503050406030204" pitchFamily="18" charset="0"/>
              </a:rPr>
              <a:t>SUMMARY</a:t>
            </a:r>
          </a:p>
        </p:txBody>
      </p:sp>
      <p:sp>
        <p:nvSpPr>
          <p:cNvPr id="5" name="TextBox 4">
            <a:extLst>
              <a:ext uri="{FF2B5EF4-FFF2-40B4-BE49-F238E27FC236}">
                <a16:creationId xmlns:a16="http://schemas.microsoft.com/office/drawing/2014/main" id="{A877A575-C922-BE4D-B7C9-72DAB168652D}"/>
              </a:ext>
            </a:extLst>
          </p:cNvPr>
          <p:cNvSpPr txBox="1"/>
          <p:nvPr/>
        </p:nvSpPr>
        <p:spPr>
          <a:xfrm>
            <a:off x="-2458" y="584775"/>
            <a:ext cx="12192000" cy="6863417"/>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Logistics operations play a vital role in ensuring effective supply chain operations. By managing the movement and flow of goods, materials, and information, logistics operations contribute to the overall efficiency and success of the supply chain. Effective logistics operations encompass activities such as transportation, warehousing, inventory management, and order fulfilment</a:t>
            </a:r>
          </a:p>
          <a:p>
            <a:pPr algn="l"/>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The organization and operation of the supply chain are crucial for businesses. A well-structured and coordinated supply chain ensures smooth coordination between suppliers, manufacturers, distributors, and customers. It facilitates the timely delivery of products, reduces costs, and improves customer satisfaction. Businesses need to establish strong relationships with their supply chain partners, establish clear communication channels, and align their operations to achieve common goals.</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Technology has significantly impacted the management of supply chain operations. The use of advanced technologies such as automation, data analytics, artificial intelligence, and Internet of Things (IoT) has revolutionized supply chain management. These technologies enable real-time tracking and monitoring, efficient inventory management, predictive analytics, and streamlined processes. They enhance visibility, reduce errors, optimize operations, and enable businesses to make data-driven decisions.</a:t>
            </a:r>
          </a:p>
          <a:p>
            <a:br>
              <a:rPr lang="en-GB" sz="2200" dirty="0">
                <a:latin typeface="Cambria" panose="02040503050406030204" pitchFamily="18" charset="0"/>
              </a:rPr>
            </a:br>
            <a:endParaRPr lang="en-PK" sz="2200" dirty="0">
              <a:latin typeface="Cambria" panose="02040503050406030204" pitchFamily="18" charset="0"/>
            </a:endParaRPr>
          </a:p>
        </p:txBody>
      </p:sp>
    </p:spTree>
    <p:extLst>
      <p:ext uri="{BB962C8B-B14F-4D97-AF65-F5344CB8AC3E}">
        <p14:creationId xmlns:p14="http://schemas.microsoft.com/office/powerpoint/2010/main" val="3722475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55CE95-0170-8B40-8342-C76CCA39FBC3}"/>
              </a:ext>
            </a:extLst>
          </p:cNvPr>
          <p:cNvSpPr txBox="1"/>
          <p:nvPr/>
        </p:nvSpPr>
        <p:spPr>
          <a:xfrm>
            <a:off x="0" y="0"/>
            <a:ext cx="12192000" cy="4832092"/>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Furthermore, technology facilitates collaboration and information sharing among supply chain partners. Electronic data interchange (EDI), cloud-based platforms, and supply chain management systems enable seamless integration, data synchronization, and real-time information exchange. This improves communication, enhances transparency, and allows for better coordination and decision-making throughout the supply chain.</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marL="285750" indent="-285750" algn="l">
              <a:buFont typeface="Arial" panose="020B0604020202020204" pitchFamily="34" charset="0"/>
              <a:buChar char="•"/>
            </a:pPr>
            <a:r>
              <a:rPr lang="en-GB" sz="2200" b="0" i="0" dirty="0">
                <a:effectLst/>
                <a:latin typeface="Cambria" panose="02040503050406030204" pitchFamily="18" charset="0"/>
              </a:rPr>
              <a:t>In conclusion, logistics operations are instrumental in ensuring effective supply chain operations. The organization and operation of the supply chain are essential for businesses to achieve efficiency, cost savings, and customer satisfaction. The integration of technology further enhances the management of supply chain operations by enabling real-time visibility, process automation, and data-driven decision-making. Embracing technology and optimizing logistics operations are key factors in maintaining a competitive edge in today's global marketplace.</a:t>
            </a:r>
          </a:p>
          <a:p>
            <a:br>
              <a:rPr lang="en-GB" sz="2200" dirty="0">
                <a:latin typeface="Cambria" panose="02040503050406030204" pitchFamily="18" charset="0"/>
              </a:rPr>
            </a:br>
            <a:endParaRPr lang="en-PK" sz="2200" dirty="0">
              <a:latin typeface="Cambria" panose="02040503050406030204" pitchFamily="18" charset="0"/>
            </a:endParaRPr>
          </a:p>
        </p:txBody>
      </p:sp>
    </p:spTree>
    <p:extLst>
      <p:ext uri="{BB962C8B-B14F-4D97-AF65-F5344CB8AC3E}">
        <p14:creationId xmlns:p14="http://schemas.microsoft.com/office/powerpoint/2010/main" val="36323858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2944996"/>
            <a:ext cx="12191999" cy="1015663"/>
          </a:xfrm>
          <a:prstGeom prst="rect">
            <a:avLst/>
          </a:prstGeom>
          <a:noFill/>
        </p:spPr>
        <p:txBody>
          <a:bodyPr wrap="square" rtlCol="0" anchor="ctr">
            <a:spAutoFit/>
          </a:bodyPr>
          <a:lstStyle/>
          <a:p>
            <a:pPr algn="ctr"/>
            <a:r>
              <a:rPr lang="en-US" altLang="ko-KR" sz="6000" dirty="0">
                <a:solidFill>
                  <a:schemeClr val="accent3">
                    <a:lumMod val="75000"/>
                  </a:schemeClr>
                </a:solidFill>
                <a:latin typeface="Cambria" panose="02040503050406030204" pitchFamily="18" charset="0"/>
                <a:cs typeface="Arial" pitchFamily="34" charset="0"/>
              </a:rPr>
              <a:t>THANK YOU</a:t>
            </a:r>
            <a:endParaRPr lang="ko-KR" altLang="en-US" sz="6000" dirty="0">
              <a:solidFill>
                <a:schemeClr val="accent3">
                  <a:lumMod val="75000"/>
                </a:schemeClr>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12805-5D5E-A34F-A33F-97CAB921EF9F}"/>
              </a:ext>
            </a:extLst>
          </p:cNvPr>
          <p:cNvSpPr txBox="1"/>
          <p:nvPr/>
        </p:nvSpPr>
        <p:spPr>
          <a:xfrm>
            <a:off x="0" y="0"/>
            <a:ext cx="12192000" cy="584775"/>
          </a:xfrm>
          <a:prstGeom prst="rect">
            <a:avLst/>
          </a:prstGeom>
          <a:noFill/>
        </p:spPr>
        <p:txBody>
          <a:bodyPr wrap="square">
            <a:spAutoFit/>
          </a:bodyPr>
          <a:lstStyle/>
          <a:p>
            <a:pPr algn="ctr"/>
            <a:r>
              <a:rPr lang="en-GB" sz="3200" b="1" dirty="0">
                <a:effectLst/>
                <a:latin typeface="Cambria" panose="02040503050406030204" pitchFamily="18" charset="0"/>
              </a:rPr>
              <a:t>Types of inventory </a:t>
            </a:r>
          </a:p>
        </p:txBody>
      </p:sp>
      <p:sp>
        <p:nvSpPr>
          <p:cNvPr id="5" name="TextBox 4">
            <a:extLst>
              <a:ext uri="{FF2B5EF4-FFF2-40B4-BE49-F238E27FC236}">
                <a16:creationId xmlns:a16="http://schemas.microsoft.com/office/drawing/2014/main" id="{DA2361C1-7DC7-7349-999C-C3E4ABDA9EA3}"/>
              </a:ext>
            </a:extLst>
          </p:cNvPr>
          <p:cNvSpPr txBox="1"/>
          <p:nvPr/>
        </p:nvSpPr>
        <p:spPr>
          <a:xfrm>
            <a:off x="0" y="584775"/>
            <a:ext cx="12192000" cy="4832092"/>
          </a:xfrm>
          <a:prstGeom prst="rect">
            <a:avLst/>
          </a:prstGeom>
          <a:noFill/>
        </p:spPr>
        <p:txBody>
          <a:bodyPr wrap="square">
            <a:spAutoFit/>
          </a:bodyPr>
          <a:lstStyle/>
          <a:p>
            <a:pPr marL="285750" indent="-285750" algn="l">
              <a:buFont typeface="Arial" panose="020B0604020202020204" pitchFamily="34" charset="0"/>
              <a:buChar char="•"/>
            </a:pPr>
            <a:r>
              <a:rPr lang="en-GB" sz="2200" b="0" i="0" dirty="0">
                <a:effectLst/>
                <a:latin typeface="Cambria" panose="02040503050406030204" pitchFamily="18" charset="0"/>
              </a:rPr>
              <a:t>There are several types of inventory that companies commonly maintain in their supply chains. These include:</a:t>
            </a:r>
          </a:p>
          <a:p>
            <a:pPr marL="285750" indent="-285750" algn="l">
              <a:buFont typeface="Arial" panose="020B0604020202020204" pitchFamily="34" charset="0"/>
              <a:buChar char="•"/>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Opening Stock: </a:t>
            </a:r>
            <a:r>
              <a:rPr lang="en-GB" sz="2200" b="0" i="0" dirty="0">
                <a:effectLst/>
                <a:latin typeface="Cambria" panose="02040503050406030204" pitchFamily="18" charset="0"/>
              </a:rPr>
              <a:t>Opening stock refers to the inventory balance at the beginning of a specific period, such as a financial year or a production cycle. It represents the leftover inventory from the previous period that has not been consumed or sold.</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Work-in-Progress (WIP): </a:t>
            </a:r>
            <a:r>
              <a:rPr lang="en-GB" sz="2200" b="0" i="0" dirty="0">
                <a:effectLst/>
                <a:latin typeface="Cambria" panose="02040503050406030204" pitchFamily="18" charset="0"/>
              </a:rPr>
              <a:t>Work-in-progress inventory includes goods that are in the process of being manufactured or assembled but are not yet completed. WIP inventory represents the partially finished products at various stages of production within the manufacturing or assembly process.</a:t>
            </a:r>
          </a:p>
          <a:p>
            <a:pPr algn="l">
              <a:buFont typeface="+mj-lt"/>
              <a:buAutoNum type="arabicPeriod"/>
            </a:pPr>
            <a:endParaRPr lang="en-GB" sz="2200" b="0" i="0" dirty="0">
              <a:effectLst/>
              <a:latin typeface="Cambria" panose="02040503050406030204" pitchFamily="18" charset="0"/>
            </a:endParaRPr>
          </a:p>
          <a:p>
            <a:pPr algn="l">
              <a:buFont typeface="+mj-lt"/>
              <a:buAutoNum type="arabicPeriod"/>
            </a:pPr>
            <a:r>
              <a:rPr lang="en-GB" sz="2200" b="1" i="0" dirty="0">
                <a:effectLst/>
                <a:latin typeface="Cambria" panose="02040503050406030204" pitchFamily="18" charset="0"/>
              </a:rPr>
              <a:t>Finished Goods: </a:t>
            </a:r>
            <a:r>
              <a:rPr lang="en-GB" sz="2200" b="0" i="0" dirty="0">
                <a:effectLst/>
                <a:latin typeface="Cambria" panose="02040503050406030204" pitchFamily="18" charset="0"/>
              </a:rPr>
              <a:t>Finished goods inventory consists of fully completed and ready-to-ship products that are available for sale to customers. This inventory represents the final output of the manufacturing or production process, which is awaiting distribution to customers or retailers.</a:t>
            </a:r>
          </a:p>
        </p:txBody>
      </p:sp>
    </p:spTree>
    <p:extLst>
      <p:ext uri="{BB962C8B-B14F-4D97-AF65-F5344CB8AC3E}">
        <p14:creationId xmlns:p14="http://schemas.microsoft.com/office/powerpoint/2010/main" val="1252050207"/>
      </p:ext>
    </p:extLst>
  </p:cSld>
  <p:clrMapOvr>
    <a:masterClrMapping/>
  </p:clrMapOvr>
</p:sld>
</file>

<file path=ppt/theme/theme1.xml><?xml version="1.0" encoding="utf-8"?>
<a:theme xmlns:a="http://schemas.openxmlformats.org/drawingml/2006/main" name="Cover and End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28">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6444</TotalTime>
  <Words>13666</Words>
  <Application>Microsoft Macintosh PowerPoint</Application>
  <PresentationFormat>Widescreen</PresentationFormat>
  <Paragraphs>558</Paragraphs>
  <Slides>87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87</vt:i4>
      </vt:variant>
    </vt:vector>
  </HeadingPairs>
  <TitlesOfParts>
    <vt:vector size="93" baseType="lpstr">
      <vt:lpstr>Arial</vt:lpstr>
      <vt:lpstr>Calibri</vt:lpstr>
      <vt:lpstr>Cambria</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Office User</cp:lastModifiedBy>
  <cp:revision>94</cp:revision>
  <dcterms:created xsi:type="dcterms:W3CDTF">2020-01-20T05:08:25Z</dcterms:created>
  <dcterms:modified xsi:type="dcterms:W3CDTF">2023-06-10T20:28:18Z</dcterms:modified>
</cp:coreProperties>
</file>